
<file path=[Content_Types].xml><?xml version="1.0" encoding="utf-8"?>
<Types xmlns="http://schemas.openxmlformats.org/package/2006/content-types">
  <Default Extension="jpeg" ContentType="image/jpeg"/>
  <Default Extension="wdp" ContentType="image/vnd.ms-photo"/>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582" r:id="rId3"/>
    <p:sldId id="446" r:id="rId4"/>
    <p:sldId id="464" r:id="rId5"/>
    <p:sldId id="547" r:id="rId6"/>
    <p:sldId id="548" r:id="rId7"/>
    <p:sldId id="549" r:id="rId8"/>
    <p:sldId id="550" r:id="rId9"/>
    <p:sldId id="551" r:id="rId10"/>
    <p:sldId id="552" r:id="rId11"/>
    <p:sldId id="555" r:id="rId12"/>
    <p:sldId id="554" r:id="rId13"/>
    <p:sldId id="556" r:id="rId14"/>
    <p:sldId id="557" r:id="rId15"/>
    <p:sldId id="558" r:id="rId16"/>
    <p:sldId id="559" r:id="rId17"/>
    <p:sldId id="560" r:id="rId18"/>
    <p:sldId id="561" r:id="rId19"/>
    <p:sldId id="562" r:id="rId20"/>
    <p:sldId id="573" r:id="rId21"/>
    <p:sldId id="609" r:id="rId22"/>
    <p:sldId id="610" r:id="rId23"/>
    <p:sldId id="611" r:id="rId24"/>
    <p:sldId id="612" r:id="rId25"/>
    <p:sldId id="581"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n how" initials="ch"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89BC"/>
    <a:srgbClr val="404040"/>
    <a:srgbClr val="ED7D31"/>
    <a:srgbClr val="F0C3B5"/>
    <a:srgbClr val="E6E6E6"/>
    <a:srgbClr val="EEEEEE"/>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8822" autoAdjust="0"/>
    <p:restoredTop sz="95009" autoAdjust="0"/>
  </p:normalViewPr>
  <p:slideViewPr>
    <p:cSldViewPr snapToGrid="0" showGuides="1">
      <p:cViewPr varScale="1">
        <p:scale>
          <a:sx n="66" d="100"/>
          <a:sy n="66" d="100"/>
        </p:scale>
        <p:origin x="200" y="648"/>
      </p:cViewPr>
      <p:guideLst>
        <p:guide orient="horz" pos="4034"/>
        <p:guide orient="horz" pos="1429"/>
        <p:guide orient="horz" pos="690"/>
        <p:guide pos="1909"/>
        <p:guide pos="175"/>
        <p:guide pos="5587"/>
        <p:guide pos="1194"/>
      </p:guideLst>
    </p:cSldViewPr>
  </p:slideViewPr>
  <p:notesTextViewPr>
    <p:cViewPr>
      <p:scale>
        <a:sx n="1" d="1"/>
        <a:sy n="1" d="1"/>
      </p:scale>
      <p:origin x="0" y="0"/>
    </p:cViewPr>
  </p:notesTextViewPr>
  <p:sorterViewPr>
    <p:cViewPr varScale="1">
      <p:scale>
        <a:sx n="1" d="1"/>
        <a:sy n="1" d="1"/>
      </p:scale>
      <p:origin x="0" y="-27870"/>
    </p:cViewPr>
  </p:sorterViewPr>
  <p:notesViewPr>
    <p:cSldViewPr snapToGrid="0" showGuides="1">
      <p:cViewPr varScale="1">
        <p:scale>
          <a:sx n="86" d="100"/>
          <a:sy n="86" d="100"/>
        </p:scale>
        <p:origin x="-3846" y="-90"/>
      </p:cViewPr>
      <p:guideLst>
        <p:guide orient="horz" pos="2788"/>
        <p:guide pos="2143"/>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DE7DF6-C895-4E53-B71A-F20B4CC8237B}" type="datetimeFigureOut">
              <a:rPr lang="zh-CN" altLang="en-US" smtClean="0">
                <a:ea typeface="微软雅黑" panose="020B0503020204020204" pitchFamily="34" charset="-122"/>
              </a:rPr>
            </a:fld>
            <a:endParaRPr lang="zh-CN" altLang="en-US">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D44FD6-F94A-461E-99AC-D29D4ACC8083}" type="slidenum">
              <a:rPr lang="zh-CN" altLang="en-US" smtClean="0">
                <a:ea typeface="微软雅黑" panose="020B0503020204020204" pitchFamily="34" charset="-122"/>
              </a:rPr>
            </a:fld>
            <a:endParaRPr lang="zh-CN" altLang="en-US">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422EFC78-32FE-4758-B504-92B4D0B9F0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84C1B800-BCBD-4262-B579-5F77D9EE255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345E1B-70AA-4D6D-A851-01FA6AD8BF9A}"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E695A926-9446-4F62-9ECE-08A9B18F975E}"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ACDE336F-82DC-4654-9554-07866832948F}"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DD3B142-B2B8-4750-964D-A3BDE93F3EF2}"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1FC838B-5E56-4490-B16F-070FD98B5E3F}"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fld id="{4C82377E-F97D-47AE-AC5E-84E924FDA804}" type="datetimeFigureOut">
              <a:rPr lang="zh-CN" altLang="en-US"/>
            </a:fld>
            <a:endParaRPr lang="zh-CN" altLang="en-US"/>
          </a:p>
        </p:txBody>
      </p:sp>
      <p:sp>
        <p:nvSpPr>
          <p:cNvPr id="5" name="页脚占位符 4"/>
          <p:cNvSpPr>
            <a:spLocks noGrp="1"/>
          </p:cNvSpPr>
          <p:nvPr>
            <p:ph type="ftr" sz="quarter" idx="11"/>
          </p:nvPr>
        </p:nvSpPr>
        <p:spPr/>
        <p:txBody>
          <a:bodyPr/>
          <a:lstStyle>
            <a:lvl1pPr>
              <a:defRPr kumimoji="1" b="1"/>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vl1pPr>
          </a:lstStyle>
          <a:p>
            <a:pPr>
              <a:defRPr/>
            </a:pPr>
            <a:fld id="{67C3AAF4-1844-4EEA-8132-22A06EE6489A}"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fld id="{8509C01B-2147-4857-BC9C-29BBF313931D}" type="datetimeFigureOut">
              <a:rPr lang="zh-CN" altLang="en-US"/>
            </a:fld>
            <a:endParaRPr lang="zh-CN" altLang="en-US"/>
          </a:p>
        </p:txBody>
      </p:sp>
      <p:sp>
        <p:nvSpPr>
          <p:cNvPr id="5" name="页脚占位符 4"/>
          <p:cNvSpPr>
            <a:spLocks noGrp="1"/>
          </p:cNvSpPr>
          <p:nvPr>
            <p:ph type="ftr" sz="quarter" idx="11"/>
          </p:nvPr>
        </p:nvSpPr>
        <p:spPr/>
        <p:txBody>
          <a:bodyPr/>
          <a:lstStyle>
            <a:lvl1pPr>
              <a:defRPr kumimoji="1" b="1"/>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vl1pPr>
          </a:lstStyle>
          <a:p>
            <a:pPr>
              <a:defRPr/>
            </a:pPr>
            <a:fld id="{F9AD98D2-E8AF-49B1-9C8C-175DE0A5BE71}"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01675" y="233363"/>
            <a:ext cx="7829550" cy="57594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01675" y="233363"/>
            <a:ext cx="7829550" cy="59531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01675" y="1628775"/>
            <a:ext cx="7829550" cy="4364038"/>
          </a:xfrm>
        </p:spPr>
        <p:txBody>
          <a:bodyPr/>
          <a:lstStyle/>
          <a:p>
            <a:pPr lvl="0"/>
            <a:endParaRPr lang="zh-CN" altLang="en-US" noProof="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0285" r="15524" b="21730"/>
          <a:stretch>
            <a:fillRect/>
          </a:stretch>
        </p:blipFill>
        <p:spPr>
          <a:xfrm>
            <a:off x="396" y="3389050"/>
            <a:ext cx="9143604" cy="3468950"/>
          </a:xfrm>
          <a:prstGeom prst="rect">
            <a:avLst/>
          </a:prstGeom>
        </p:spPr>
      </p:pic>
      <p:sp>
        <p:nvSpPr>
          <p:cNvPr id="8" name="矩形 7"/>
          <p:cNvSpPr/>
          <p:nvPr userDrawn="1"/>
        </p:nvSpPr>
        <p:spPr>
          <a:xfrm>
            <a:off x="0" y="0"/>
            <a:ext cx="9144000" cy="6858000"/>
          </a:xfrm>
          <a:prstGeom prst="rect">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0"/>
            <a:ext cx="9144000" cy="101600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DEBA8EB-3E98-45DF-95F9-20499AB89BB5}"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E974B168-BF23-49EB-A4EA-A33054B30FF3}"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F4B3E32-CF70-4BAE-9C47-A15603A9F1F6}"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EB995835-E83C-4B3D-BEF0-E2AC128A0F5B}"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2308F32-F09A-4344-B65D-3757FEAF56B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33AF3-DAC5-4E98-94B6-B2F606A2A076}" type="datetime1">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308F32-F09A-4344-B65D-3757FEAF56B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jpeg"/><Relationship Id="rId2" Type="http://schemas.microsoft.com/office/2007/relationships/hdphoto" Target="../media/hdphoto1.wdp"/><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jpeg"/><Relationship Id="rId2" Type="http://schemas.openxmlformats.org/officeDocument/2006/relationships/image" Target="../media/image5.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jpeg"/><Relationship Id="rId2" Type="http://schemas.openxmlformats.org/officeDocument/2006/relationships/image" Target="../media/image5.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5.jpeg"/><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3.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5" Type="http://schemas.openxmlformats.org/officeDocument/2006/relationships/slideLayout" Target="../slideLayouts/slideLayout2.xml"/><Relationship Id="rId14" Type="http://schemas.openxmlformats.org/officeDocument/2006/relationships/image" Target="../media/image54.png"/><Relationship Id="rId13" Type="http://schemas.openxmlformats.org/officeDocument/2006/relationships/image" Target="../media/image53.png"/><Relationship Id="rId12" Type="http://schemas.openxmlformats.org/officeDocument/2006/relationships/image" Target="../media/image52.png"/><Relationship Id="rId11" Type="http://schemas.openxmlformats.org/officeDocument/2006/relationships/image" Target="../media/image51.png"/><Relationship Id="rId10" Type="http://schemas.openxmlformats.org/officeDocument/2006/relationships/image" Target="../media/image50.png"/><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tiff"/><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4.tiff"/><Relationship Id="rId7" Type="http://schemas.openxmlformats.org/officeDocument/2006/relationships/image" Target="../media/image11.png"/><Relationship Id="rId6" Type="http://schemas.openxmlformats.org/officeDocument/2006/relationships/image" Target="../media/image3.tiff"/><Relationship Id="rId5" Type="http://schemas.openxmlformats.org/officeDocument/2006/relationships/image" Target="../media/image10.png"/><Relationship Id="rId4" Type="http://schemas.openxmlformats.org/officeDocument/2006/relationships/image" Target="../media/image2.tiff"/><Relationship Id="rId3" Type="http://schemas.openxmlformats.org/officeDocument/2006/relationships/image" Target="../media/image9.png"/><Relationship Id="rId2" Type="http://schemas.openxmlformats.org/officeDocument/2006/relationships/image" Target="../media/image5.png"/><Relationship Id="rId11" Type="http://schemas.openxmlformats.org/officeDocument/2006/relationships/slideLayout" Target="../slideLayouts/slideLayout2.xml"/><Relationship Id="rId10" Type="http://schemas.openxmlformats.org/officeDocument/2006/relationships/image" Target="../media/image5.tiff"/><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 name="矩形 1"/>
          <p:cNvSpPr/>
          <p:nvPr/>
        </p:nvSpPr>
        <p:spPr>
          <a:xfrm>
            <a:off x="7929" y="38314"/>
            <a:ext cx="4339650" cy="300082"/>
          </a:xfrm>
          <a:prstGeom prst="rect">
            <a:avLst/>
          </a:prstGeom>
        </p:spPr>
        <p:txBody>
          <a:bodyPr wrap="none">
            <a:spAutoFit/>
          </a:bodyPr>
          <a:lstStyle/>
          <a:p>
            <a:r>
              <a:rPr lang="zh-CN" altLang="en-US" sz="1350" dirty="0">
                <a:solidFill>
                  <a:schemeClr val="bg1"/>
                </a:solidFill>
              </a:rPr>
              <a:t>高级大数据人才培养丛书之一，大数据挖掘技术与应用</a:t>
            </a:r>
            <a:endParaRPr lang="zh-CN" altLang="en-US" sz="1350" dirty="0">
              <a:solidFill>
                <a:schemeClr val="bg1"/>
              </a:solidFill>
            </a:endParaRPr>
          </a:p>
        </p:txBody>
      </p:sp>
      <p:sp>
        <p:nvSpPr>
          <p:cNvPr id="8" name="矩形 7"/>
          <p:cNvSpPr/>
          <p:nvPr/>
        </p:nvSpPr>
        <p:spPr>
          <a:xfrm>
            <a:off x="8790305" y="3072130"/>
            <a:ext cx="368300" cy="32397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14" name="图片 13" descr="timgE8ADISUU.jpg"/>
          <p:cNvPicPr>
            <a:picLocks noChangeAspect="1"/>
          </p:cNvPicPr>
          <p:nvPr/>
        </p:nvPicPr>
        <p:blipFill>
          <a:blip r:embed="rId1">
            <a:extLst>
              <a:ext uri="{BEBA8EAE-BF5A-486C-A8C5-ECC9F3942E4B}">
                <a14:imgProps xmlns:a14="http://schemas.microsoft.com/office/drawing/2010/main">
                  <a14:imgLayer r:embed="rId2">
                    <a14:imgEffect>
                      <a14:brightnessContrast bright="-5000"/>
                    </a14:imgEffect>
                  </a14:imgLayer>
                </a14:imgProps>
              </a:ext>
            </a:extLst>
          </a:blip>
          <a:stretch>
            <a:fillRect/>
          </a:stretch>
        </p:blipFill>
        <p:spPr>
          <a:xfrm>
            <a:off x="3435350" y="6337300"/>
            <a:ext cx="2400300" cy="520700"/>
          </a:xfrm>
          <a:prstGeom prst="rect">
            <a:avLst/>
          </a:prstGeom>
        </p:spPr>
      </p:pic>
      <p:sp>
        <p:nvSpPr>
          <p:cNvPr id="20" name="矩形 19"/>
          <p:cNvSpPr/>
          <p:nvPr/>
        </p:nvSpPr>
        <p:spPr>
          <a:xfrm>
            <a:off x="1718945" y="2028825"/>
            <a:ext cx="6269990" cy="864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a:off x="1459230" y="2028825"/>
            <a:ext cx="259715" cy="86487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66"/>
              </a:solidFill>
            </a:endParaRPr>
          </a:p>
        </p:txBody>
      </p:sp>
      <p:sp>
        <p:nvSpPr>
          <p:cNvPr id="22" name="TextBox 6"/>
          <p:cNvSpPr txBox="1"/>
          <p:nvPr/>
        </p:nvSpPr>
        <p:spPr>
          <a:xfrm>
            <a:off x="1719235" y="2476495"/>
            <a:ext cx="6270084" cy="337185"/>
          </a:xfrm>
          <a:prstGeom prst="rect">
            <a:avLst/>
          </a:prstGeom>
          <a:noFill/>
        </p:spPr>
        <p:txBody>
          <a:bodyPr wrap="square" rtlCol="0">
            <a:spAutoFit/>
          </a:bodyPr>
          <a:lstStyle/>
          <a:p>
            <a:r>
              <a:rPr lang="zh-CN" altLang="en-US" sz="1600" dirty="0">
                <a:solidFill>
                  <a:schemeClr val="tx1">
                    <a:lumMod val="75000"/>
                    <a:lumOff val="25000"/>
                  </a:schemeClr>
                </a:solidFill>
              </a:rPr>
              <a:t>何光威    主编                    郑志蕴    梁英杰    朱琼琼    副主编</a:t>
            </a:r>
            <a:endParaRPr lang="zh-CN" altLang="en-US" sz="1600" dirty="0">
              <a:solidFill>
                <a:schemeClr val="tx1">
                  <a:lumMod val="75000"/>
                  <a:lumOff val="25000"/>
                </a:schemeClr>
              </a:solidFill>
            </a:endParaRPr>
          </a:p>
        </p:txBody>
      </p:sp>
      <p:sp>
        <p:nvSpPr>
          <p:cNvPr id="23" name="Freeform 25"/>
          <p:cNvSpPr>
            <a:spLocks noEditPoints="1"/>
          </p:cNvSpPr>
          <p:nvPr/>
        </p:nvSpPr>
        <p:spPr bwMode="auto">
          <a:xfrm>
            <a:off x="2331815" y="2584778"/>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TextBox 2"/>
          <p:cNvSpPr txBox="1"/>
          <p:nvPr/>
        </p:nvSpPr>
        <p:spPr>
          <a:xfrm rot="16200000">
            <a:off x="6802908" y="475572"/>
            <a:ext cx="921385" cy="1450817"/>
          </a:xfrm>
          <a:prstGeom prst="rect">
            <a:avLst/>
          </a:prstGeom>
          <a:noFill/>
        </p:spPr>
        <p:txBody>
          <a:bodyPr vert="eaVert" wrap="square" rtlCol="0">
            <a:spAutoFit/>
          </a:bodyPr>
          <a:lstStyle/>
          <a:p>
            <a:r>
              <a:rPr lang="en-US" altLang="zh-CN" sz="2400" b="1" dirty="0">
                <a:solidFill>
                  <a:srgbClr val="000066"/>
                </a:solidFill>
              </a:rPr>
              <a:t>BIG </a:t>
            </a:r>
            <a:endParaRPr lang="en-US" altLang="zh-CN" sz="2400" b="1" dirty="0">
              <a:solidFill>
                <a:srgbClr val="000066"/>
              </a:solidFill>
            </a:endParaRPr>
          </a:p>
          <a:p>
            <a:r>
              <a:rPr lang="en-US" altLang="zh-CN" sz="2400" b="1" dirty="0">
                <a:solidFill>
                  <a:srgbClr val="000066"/>
                </a:solidFill>
              </a:rPr>
              <a:t>DATA</a:t>
            </a:r>
            <a:endParaRPr lang="en-US" altLang="zh-CN" sz="2400" b="1" dirty="0">
              <a:solidFill>
                <a:srgbClr val="000066"/>
              </a:solidFill>
            </a:endParaRPr>
          </a:p>
        </p:txBody>
      </p:sp>
      <p:sp>
        <p:nvSpPr>
          <p:cNvPr id="28" name="TextBox 6"/>
          <p:cNvSpPr txBox="1"/>
          <p:nvPr/>
        </p:nvSpPr>
        <p:spPr>
          <a:xfrm>
            <a:off x="1719235" y="2110231"/>
            <a:ext cx="6270084" cy="337185"/>
          </a:xfrm>
          <a:prstGeom prst="rect">
            <a:avLst/>
          </a:prstGeom>
          <a:noFill/>
        </p:spPr>
        <p:txBody>
          <a:bodyPr wrap="square" rtlCol="0">
            <a:spAutoFit/>
          </a:bodyPr>
          <a:lstStyle/>
          <a:p>
            <a:r>
              <a:rPr lang="zh-CN" altLang="en-US" sz="1600" dirty="0">
                <a:solidFill>
                  <a:schemeClr val="tx1">
                    <a:lumMod val="75000"/>
                    <a:lumOff val="25000"/>
                  </a:schemeClr>
                </a:solidFill>
              </a:rPr>
              <a:t>刘  鹏    张  燕    总主编</a:t>
            </a:r>
            <a:endParaRPr lang="zh-CN" altLang="en-US" sz="1600" dirty="0">
              <a:solidFill>
                <a:schemeClr val="tx1">
                  <a:lumMod val="75000"/>
                  <a:lumOff val="25000"/>
                </a:schemeClr>
              </a:solidFill>
            </a:endParaRPr>
          </a:p>
        </p:txBody>
      </p:sp>
      <p:sp>
        <p:nvSpPr>
          <p:cNvPr id="29" name="Freeform 25"/>
          <p:cNvSpPr>
            <a:spLocks noEditPoints="1"/>
          </p:cNvSpPr>
          <p:nvPr/>
        </p:nvSpPr>
        <p:spPr bwMode="auto">
          <a:xfrm>
            <a:off x="3196118" y="2218638"/>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矩形 29"/>
          <p:cNvSpPr/>
          <p:nvPr/>
        </p:nvSpPr>
        <p:spPr>
          <a:xfrm>
            <a:off x="1458932" y="693652"/>
            <a:ext cx="5028201" cy="1014730"/>
          </a:xfrm>
          <a:prstGeom prst="rect">
            <a:avLst/>
          </a:prstGeom>
          <a:effectLst/>
        </p:spPr>
        <p:txBody>
          <a:bodyPr wrap="square">
            <a:spAutoFit/>
          </a:bodyPr>
          <a:lstStyle/>
          <a:p>
            <a:pPr algn="ctr">
              <a:defRPr/>
            </a:pPr>
            <a:r>
              <a:rPr lang="zh-CN" altLang="en-US" sz="6000" b="1" spc="300" dirty="0">
                <a:ln w="11430"/>
                <a:solidFill>
                  <a:srgbClr val="000066"/>
                </a:solidFill>
                <a:latin typeface="微软雅黑" panose="020B0503020204020204" pitchFamily="34" charset="-122"/>
                <a:ea typeface="微软雅黑" panose="020B0503020204020204" pitchFamily="34" charset="-122"/>
              </a:rPr>
              <a:t>大数据可视化</a:t>
            </a:r>
            <a:endParaRPr lang="zh-CN" altLang="en-US" sz="6000" b="1" spc="300" dirty="0">
              <a:ln w="11430"/>
              <a:solidFill>
                <a:srgbClr val="000066"/>
              </a:solidFill>
              <a:latin typeface="微软雅黑" panose="020B0503020204020204" pitchFamily="34" charset="-122"/>
              <a:ea typeface="微软雅黑" panose="020B0503020204020204" pitchFamily="34" charset="-122"/>
            </a:endParaRPr>
          </a:p>
        </p:txBody>
      </p:sp>
      <p:sp>
        <p:nvSpPr>
          <p:cNvPr id="6" name="Freeform 25"/>
          <p:cNvSpPr>
            <a:spLocks noEditPoints="1"/>
          </p:cNvSpPr>
          <p:nvPr/>
        </p:nvSpPr>
        <p:spPr bwMode="auto">
          <a:xfrm>
            <a:off x="6659340" y="2584778"/>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4" name="图片 3" descr="大数据可视化封面"/>
          <p:cNvPicPr>
            <a:picLocks noChangeAspect="1"/>
          </p:cNvPicPr>
          <p:nvPr/>
        </p:nvPicPr>
        <p:blipFill>
          <a:blip r:embed="rId3"/>
          <a:stretch>
            <a:fillRect/>
          </a:stretch>
        </p:blipFill>
        <p:spPr>
          <a:xfrm>
            <a:off x="1459230" y="3072130"/>
            <a:ext cx="6530340" cy="32397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630203" y="234392"/>
            <a:ext cx="2486578" cy="300082"/>
          </a:xfrm>
          <a:prstGeom prst="rect">
            <a:avLst/>
          </a:prstGeom>
          <a:noFill/>
        </p:spPr>
        <p:txBody>
          <a:bodyPr wrap="none" rtlCol="0">
            <a:spAutoFit/>
          </a:bodyPr>
          <a:lstStyle/>
          <a:p>
            <a:r>
              <a:rPr lang="zh-CN" altLang="en-US" sz="1350" dirty="0" smtClean="0">
                <a:solidFill>
                  <a:prstClr val="white"/>
                </a:solidFill>
              </a:rPr>
              <a:t>第八章 大数据可视化系统魔镜</a:t>
            </a:r>
            <a:endParaRPr lang="zh-CN" altLang="en-US" sz="1350" dirty="0">
              <a:solidFill>
                <a:prstClr val="white"/>
              </a:solidFill>
            </a:endParaRPr>
          </a:p>
        </p:txBody>
      </p:sp>
      <p:pic>
        <p:nvPicPr>
          <p:cNvPr id="64"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0"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zh-CN" sz="1200" b="1" dirty="0" smtClean="0">
                <a:solidFill>
                  <a:schemeClr val="bg1">
                    <a:lumMod val="50000"/>
                  </a:schemeClr>
                </a:solidFill>
                <a:sym typeface="+mn-ea"/>
              </a:rPr>
              <a:t>27</a:t>
            </a:r>
            <a:endParaRPr lang="es-ES" altLang="zh-CN" sz="1200" b="1" dirty="0">
              <a:solidFill>
                <a:schemeClr val="bg1">
                  <a:lumMod val="50000"/>
                </a:schemeClr>
              </a:solidFill>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46" name="文本框 6"/>
          <p:cNvSpPr txBox="1"/>
          <p:nvPr/>
        </p:nvSpPr>
        <p:spPr>
          <a:xfrm>
            <a:off x="452232" y="173917"/>
            <a:ext cx="2579552" cy="415498"/>
          </a:xfrm>
          <a:prstGeom prst="rect">
            <a:avLst/>
          </a:prstGeom>
          <a:noFill/>
        </p:spPr>
        <p:txBody>
          <a:bodyPr wrap="none" rtlCol="0">
            <a:spAutoFit/>
          </a:bodyPr>
          <a:lstStyle/>
          <a:p>
            <a:r>
              <a:rPr lang="en-US" altLang="zh-CN" sz="2100" b="1" spc="225" dirty="0">
                <a:solidFill>
                  <a:prstClr val="white"/>
                </a:solidFill>
              </a:rPr>
              <a:t>8</a:t>
            </a:r>
            <a:r>
              <a:rPr lang="en-US" altLang="zh-CN" sz="2100" b="1" spc="225" dirty="0" smtClean="0">
                <a:solidFill>
                  <a:prstClr val="white"/>
                </a:solidFill>
              </a:rPr>
              <a:t>.3 </a:t>
            </a:r>
            <a:r>
              <a:rPr lang="zh-CN" altLang="en-US" sz="2100" b="1" spc="225" dirty="0" smtClean="0">
                <a:solidFill>
                  <a:prstClr val="white"/>
                </a:solidFill>
              </a:rPr>
              <a:t>魔镜产品功能</a:t>
            </a:r>
            <a:endParaRPr lang="zh-CN" altLang="en-US" sz="2100" b="1" spc="225" dirty="0">
              <a:solidFill>
                <a:prstClr val="white"/>
              </a:solidFill>
            </a:endParaRPr>
          </a:p>
        </p:txBody>
      </p:sp>
      <p:sp>
        <p:nvSpPr>
          <p:cNvPr id="143" name="矩形 142"/>
          <p:cNvSpPr/>
          <p:nvPr/>
        </p:nvSpPr>
        <p:spPr>
          <a:xfrm>
            <a:off x="452232" y="889323"/>
            <a:ext cx="1542410" cy="338554"/>
          </a:xfrm>
          <a:prstGeom prst="rect">
            <a:avLst/>
          </a:prstGeom>
        </p:spPr>
        <p:txBody>
          <a:bodyPr wrap="none">
            <a:spAutoFit/>
          </a:bodyPr>
          <a:lstStyle/>
          <a:p>
            <a:r>
              <a:rPr lang="en-US" altLang="zh-CN" sz="1600" b="1" dirty="0">
                <a:solidFill>
                  <a:srgbClr val="3D89BC"/>
                </a:solidFill>
              </a:rPr>
              <a:t>3</a:t>
            </a:r>
            <a:r>
              <a:rPr lang="zh-CN" altLang="zh-CN" sz="1600" b="1" dirty="0" smtClean="0">
                <a:solidFill>
                  <a:srgbClr val="3D89BC"/>
                </a:solidFill>
              </a:rPr>
              <a:t>．</a:t>
            </a:r>
            <a:r>
              <a:rPr lang="zh-CN" altLang="en-US" sz="1600" b="1" dirty="0" smtClean="0">
                <a:solidFill>
                  <a:srgbClr val="3D89BC"/>
                </a:solidFill>
              </a:rPr>
              <a:t>可视化分析</a:t>
            </a:r>
            <a:endParaRPr lang="zh-CN" altLang="zh-CN" sz="1600" b="1" dirty="0" smtClean="0">
              <a:solidFill>
                <a:srgbClr val="3D89BC"/>
              </a:solidFill>
            </a:endParaRPr>
          </a:p>
        </p:txBody>
      </p:sp>
      <p:sp>
        <p:nvSpPr>
          <p:cNvPr id="8" name="Rectangle 2"/>
          <p:cNvSpPr>
            <a:spLocks noChangeArrowheads="1"/>
          </p:cNvSpPr>
          <p:nvPr/>
        </p:nvSpPr>
        <p:spPr bwMode="auto">
          <a:xfrm>
            <a:off x="885031" y="1282140"/>
            <a:ext cx="109228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102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030" y="1282141"/>
            <a:ext cx="7927141" cy="348245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8"/>
          <p:cNvSpPr>
            <a:spLocks noGrp="1" noChangeArrowheads="1"/>
          </p:cNvSpPr>
          <p:nvPr/>
        </p:nvSpPr>
        <p:spPr bwMode="auto">
          <a:xfrm>
            <a:off x="544751" y="4946088"/>
            <a:ext cx="8014502" cy="1095689"/>
          </a:xfrm>
          <a:prstGeom prst="rect">
            <a:avLst/>
          </a:prstGeom>
          <a:noFill/>
          <a:ln>
            <a:noFill/>
          </a:ln>
          <a:effectLst/>
        </p:spPr>
        <p:txBody>
          <a:bodyPr anchor="ctr"/>
          <a:lstStyle>
            <a:lvl1pPr marL="914400" indent="-914400">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r>
              <a:rPr lang="zh-CN" altLang="zh-CN" sz="1600" smtClean="0">
                <a:latin typeface="+mn-ea"/>
                <a:ea typeface="+mn-ea"/>
              </a:rPr>
              <a:t>用户</a:t>
            </a:r>
            <a:r>
              <a:rPr lang="zh-CN" altLang="zh-CN" sz="1600" dirty="0">
                <a:latin typeface="+mn-ea"/>
                <a:ea typeface="+mn-ea"/>
              </a:rPr>
              <a:t>可以随机选择一个数据分析维度作为出发点，系统会根据底层的数据关系，为用户不断提供其他的分析视角，最适合用户不知道需要分析什么的场景，通过系统的引导，可以发现意想不到的</a:t>
            </a:r>
            <a:r>
              <a:rPr lang="zh-CN" altLang="zh-CN" sz="1600" dirty="0" smtClean="0">
                <a:latin typeface="+mn-ea"/>
                <a:ea typeface="+mn-ea"/>
              </a:rPr>
              <a:t>结果</a:t>
            </a:r>
            <a:r>
              <a:rPr lang="zh-CN" altLang="en-US" sz="1600" dirty="0" smtClean="0">
                <a:latin typeface="+mn-ea"/>
                <a:ea typeface="+mn-ea"/>
              </a:rPr>
              <a:t>。</a:t>
            </a:r>
            <a:r>
              <a:rPr lang="zh-CN" altLang="zh-CN" sz="1600" dirty="0" smtClean="0">
                <a:latin typeface="+mn-ea"/>
                <a:ea typeface="+mn-ea"/>
              </a:rPr>
              <a:t>魔镜</a:t>
            </a:r>
            <a:r>
              <a:rPr lang="zh-CN" altLang="zh-CN" sz="1600" dirty="0">
                <a:latin typeface="+mn-ea"/>
                <a:ea typeface="+mn-ea"/>
              </a:rPr>
              <a:t>富有丰富的动态可视化效果库，可以全方位的满足用户不同角度，不同层级的数据审视。</a:t>
            </a:r>
            <a:endParaRPr lang="zh-CN" altLang="zh-CN" sz="1600" dirty="0">
              <a:latin typeface="+mn-ea"/>
              <a:ea typeface="+mn-ea"/>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630203" y="234392"/>
            <a:ext cx="2486578" cy="300082"/>
          </a:xfrm>
          <a:prstGeom prst="rect">
            <a:avLst/>
          </a:prstGeom>
          <a:noFill/>
        </p:spPr>
        <p:txBody>
          <a:bodyPr wrap="none" rtlCol="0">
            <a:spAutoFit/>
          </a:bodyPr>
          <a:lstStyle/>
          <a:p>
            <a:r>
              <a:rPr lang="zh-CN" altLang="en-US" sz="1350" dirty="0" smtClean="0">
                <a:solidFill>
                  <a:prstClr val="white"/>
                </a:solidFill>
              </a:rPr>
              <a:t>第八章 大数据可视化系统魔镜</a:t>
            </a:r>
            <a:endParaRPr lang="zh-CN" altLang="en-US" sz="1350" dirty="0">
              <a:solidFill>
                <a:prstClr val="white"/>
              </a:solidFill>
            </a:endParaRPr>
          </a:p>
        </p:txBody>
      </p:sp>
      <p:pic>
        <p:nvPicPr>
          <p:cNvPr id="64"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0"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zh-CN" sz="1200" b="1" dirty="0" smtClean="0">
                <a:solidFill>
                  <a:schemeClr val="bg1">
                    <a:lumMod val="50000"/>
                  </a:schemeClr>
                </a:solidFill>
                <a:sym typeface="+mn-ea"/>
              </a:rPr>
              <a:t>27</a:t>
            </a:r>
            <a:endParaRPr lang="es-ES" altLang="zh-CN" sz="1200" b="1" dirty="0">
              <a:solidFill>
                <a:schemeClr val="bg1">
                  <a:lumMod val="50000"/>
                </a:schemeClr>
              </a:solidFill>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46" name="文本框 6"/>
          <p:cNvSpPr txBox="1"/>
          <p:nvPr/>
        </p:nvSpPr>
        <p:spPr>
          <a:xfrm>
            <a:off x="452232" y="173917"/>
            <a:ext cx="2579552" cy="415498"/>
          </a:xfrm>
          <a:prstGeom prst="rect">
            <a:avLst/>
          </a:prstGeom>
          <a:noFill/>
        </p:spPr>
        <p:txBody>
          <a:bodyPr wrap="none" rtlCol="0">
            <a:spAutoFit/>
          </a:bodyPr>
          <a:lstStyle/>
          <a:p>
            <a:r>
              <a:rPr lang="en-US" altLang="zh-CN" sz="2100" b="1" spc="225" dirty="0">
                <a:solidFill>
                  <a:prstClr val="white"/>
                </a:solidFill>
              </a:rPr>
              <a:t>8</a:t>
            </a:r>
            <a:r>
              <a:rPr lang="en-US" altLang="zh-CN" sz="2100" b="1" spc="225" dirty="0" smtClean="0">
                <a:solidFill>
                  <a:prstClr val="white"/>
                </a:solidFill>
              </a:rPr>
              <a:t>.3 </a:t>
            </a:r>
            <a:r>
              <a:rPr lang="zh-CN" altLang="en-US" sz="2100" b="1" spc="225" dirty="0" smtClean="0">
                <a:solidFill>
                  <a:prstClr val="white"/>
                </a:solidFill>
              </a:rPr>
              <a:t>魔镜产品功能</a:t>
            </a:r>
            <a:endParaRPr lang="zh-CN" altLang="en-US" sz="2100" b="1" spc="225" dirty="0">
              <a:solidFill>
                <a:prstClr val="white"/>
              </a:solidFill>
            </a:endParaRPr>
          </a:p>
        </p:txBody>
      </p:sp>
      <p:sp>
        <p:nvSpPr>
          <p:cNvPr id="143" name="矩形 142"/>
          <p:cNvSpPr/>
          <p:nvPr/>
        </p:nvSpPr>
        <p:spPr>
          <a:xfrm>
            <a:off x="452232" y="889323"/>
            <a:ext cx="1343638" cy="338554"/>
          </a:xfrm>
          <a:prstGeom prst="rect">
            <a:avLst/>
          </a:prstGeom>
        </p:spPr>
        <p:txBody>
          <a:bodyPr wrap="none">
            <a:spAutoFit/>
          </a:bodyPr>
          <a:lstStyle/>
          <a:p>
            <a:r>
              <a:rPr lang="en-US" altLang="zh-CN" sz="1600" b="1" dirty="0" smtClean="0">
                <a:solidFill>
                  <a:srgbClr val="3D89BC"/>
                </a:solidFill>
              </a:rPr>
              <a:t>4</a:t>
            </a:r>
            <a:r>
              <a:rPr lang="zh-CN" altLang="zh-CN" sz="1600" b="1" dirty="0" smtClean="0">
                <a:solidFill>
                  <a:srgbClr val="3D89BC"/>
                </a:solidFill>
              </a:rPr>
              <a:t>．</a:t>
            </a:r>
            <a:r>
              <a:rPr lang="zh-CN" altLang="en-US" sz="1600" b="1" dirty="0" smtClean="0">
                <a:solidFill>
                  <a:srgbClr val="3D89BC"/>
                </a:solidFill>
              </a:rPr>
              <a:t>数据挖掘</a:t>
            </a:r>
            <a:endParaRPr lang="zh-CN" altLang="zh-CN" sz="1600" b="1" dirty="0" smtClean="0">
              <a:solidFill>
                <a:srgbClr val="3D89BC"/>
              </a:solidFill>
            </a:endParaRPr>
          </a:p>
        </p:txBody>
      </p:sp>
      <p:pic>
        <p:nvPicPr>
          <p:cNvPr id="30" name="图片 29"/>
          <p:cNvPicPr>
            <a:picLocks noChangeAspect="1"/>
          </p:cNvPicPr>
          <p:nvPr/>
        </p:nvPicPr>
        <p:blipFill>
          <a:blip r:embed="rId3"/>
          <a:stretch>
            <a:fillRect/>
          </a:stretch>
        </p:blipFill>
        <p:spPr>
          <a:xfrm>
            <a:off x="1120845" y="1408972"/>
            <a:ext cx="6659759" cy="3509334"/>
          </a:xfrm>
          <a:prstGeom prst="rect">
            <a:avLst/>
          </a:prstGeom>
        </p:spPr>
      </p:pic>
      <p:sp>
        <p:nvSpPr>
          <p:cNvPr id="31" name="Rectangle 8"/>
          <p:cNvSpPr>
            <a:spLocks noGrp="1" noChangeArrowheads="1"/>
          </p:cNvSpPr>
          <p:nvPr/>
        </p:nvSpPr>
        <p:spPr bwMode="auto">
          <a:xfrm>
            <a:off x="797668" y="4946088"/>
            <a:ext cx="8132323" cy="1095689"/>
          </a:xfrm>
          <a:prstGeom prst="rect">
            <a:avLst/>
          </a:prstGeom>
          <a:noFill/>
          <a:ln>
            <a:noFill/>
          </a:ln>
          <a:effectLst/>
        </p:spPr>
        <p:txBody>
          <a:bodyPr anchor="ctr"/>
          <a:lstStyle>
            <a:lvl1pPr marL="914400" indent="-914400">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defRPr/>
            </a:pPr>
            <a:r>
              <a:rPr lang="zh-CN" altLang="zh-CN" sz="1600" dirty="0">
                <a:latin typeface="+mn-ea"/>
                <a:ea typeface="+mn-ea"/>
              </a:rPr>
              <a:t>魔镜系统可以把各式各样的数据，通过一个统一的业务视图整理和呈现给用户</a:t>
            </a:r>
            <a:r>
              <a:rPr lang="zh-CN" altLang="zh-CN" sz="1600" dirty="0" smtClean="0">
                <a:latin typeface="+mn-ea"/>
                <a:ea typeface="+mn-ea"/>
              </a:rPr>
              <a:t>，</a:t>
            </a:r>
            <a:endParaRPr lang="en-US" altLang="zh-CN" sz="1600" dirty="0" smtClean="0">
              <a:latin typeface="+mn-ea"/>
              <a:ea typeface="+mn-ea"/>
            </a:endParaRPr>
          </a:p>
          <a:p>
            <a:pPr algn="ctr">
              <a:spcBef>
                <a:spcPct val="0"/>
              </a:spcBef>
              <a:buFontTx/>
              <a:buNone/>
              <a:defRPr/>
            </a:pPr>
            <a:r>
              <a:rPr lang="zh-CN" altLang="zh-CN" sz="1600" dirty="0" smtClean="0">
                <a:latin typeface="+mn-ea"/>
                <a:ea typeface="+mn-ea"/>
              </a:rPr>
              <a:t>用户</a:t>
            </a:r>
            <a:r>
              <a:rPr lang="zh-CN" altLang="zh-CN" sz="1600" dirty="0">
                <a:latin typeface="+mn-ea"/>
                <a:ea typeface="+mn-ea"/>
              </a:rPr>
              <a:t>不需要知道数据之间复杂的关系，只需要识别出数据的含义即可。</a:t>
            </a:r>
            <a:r>
              <a:rPr lang="zh-CN" altLang="zh-CN" sz="1600" dirty="0" smtClean="0">
                <a:latin typeface="+mn-ea"/>
                <a:ea typeface="+mn-ea"/>
              </a:rPr>
              <a:t>配合魔镜的</a:t>
            </a:r>
            <a:endParaRPr lang="en-US" altLang="zh-CN" sz="1600" dirty="0" smtClean="0">
              <a:latin typeface="+mn-ea"/>
              <a:ea typeface="+mn-ea"/>
            </a:endParaRPr>
          </a:p>
          <a:p>
            <a:pPr algn="ctr">
              <a:spcBef>
                <a:spcPct val="0"/>
              </a:spcBef>
              <a:buFontTx/>
              <a:buNone/>
              <a:defRPr/>
            </a:pPr>
            <a:r>
              <a:rPr lang="zh-CN" altLang="zh-CN" sz="1600" dirty="0" smtClean="0">
                <a:latin typeface="+mn-ea"/>
                <a:ea typeface="+mn-ea"/>
              </a:rPr>
              <a:t>路径</a:t>
            </a:r>
            <a:r>
              <a:rPr lang="zh-CN" altLang="zh-CN" sz="1600" dirty="0">
                <a:latin typeface="+mn-ea"/>
                <a:ea typeface="+mn-ea"/>
              </a:rPr>
              <a:t>查找与优化引擎，可以自动生成快速高效的查询语句，完成数据的计算</a:t>
            </a:r>
            <a:endParaRPr kumimoji="0" lang="zh-CN" altLang="en-US" sz="1600" dirty="0">
              <a:solidFill>
                <a:schemeClr val="tx1">
                  <a:lumMod val="75000"/>
                  <a:lumOff val="25000"/>
                </a:schemeClr>
              </a:solidFill>
              <a:latin typeface="+mn-ea"/>
              <a:ea typeface="+mn-ea"/>
              <a:cs typeface="微软雅黑 Light" panose="020B0502040204020203" charset="-122"/>
              <a:sym typeface="Calibri" panose="020F0502020204030204" pitchFamily="34" charset="0"/>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630203" y="234392"/>
            <a:ext cx="2486578" cy="300082"/>
          </a:xfrm>
          <a:prstGeom prst="rect">
            <a:avLst/>
          </a:prstGeom>
          <a:noFill/>
        </p:spPr>
        <p:txBody>
          <a:bodyPr wrap="none" rtlCol="0">
            <a:spAutoFit/>
          </a:bodyPr>
          <a:lstStyle/>
          <a:p>
            <a:r>
              <a:rPr lang="zh-CN" altLang="en-US" sz="1350" dirty="0" smtClean="0">
                <a:solidFill>
                  <a:prstClr val="white"/>
                </a:solidFill>
              </a:rPr>
              <a:t>第八章 大数据可视化系统魔镜</a:t>
            </a:r>
            <a:endParaRPr lang="zh-CN" altLang="en-US" sz="1350" dirty="0">
              <a:solidFill>
                <a:prstClr val="white"/>
              </a:solidFill>
            </a:endParaRPr>
          </a:p>
        </p:txBody>
      </p:sp>
      <p:pic>
        <p:nvPicPr>
          <p:cNvPr id="64"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0"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zh-CN" sz="1200" b="1" dirty="0" smtClean="0">
                <a:solidFill>
                  <a:schemeClr val="bg1">
                    <a:lumMod val="50000"/>
                  </a:schemeClr>
                </a:solidFill>
                <a:sym typeface="+mn-ea"/>
              </a:rPr>
              <a:t>27</a:t>
            </a:r>
            <a:endParaRPr lang="es-ES" altLang="zh-CN" sz="1200" b="1" dirty="0">
              <a:solidFill>
                <a:schemeClr val="bg1">
                  <a:lumMod val="50000"/>
                </a:schemeClr>
              </a:solidFill>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46" name="文本框 6"/>
          <p:cNvSpPr txBox="1"/>
          <p:nvPr/>
        </p:nvSpPr>
        <p:spPr>
          <a:xfrm>
            <a:off x="452232" y="173917"/>
            <a:ext cx="2579552" cy="415498"/>
          </a:xfrm>
          <a:prstGeom prst="rect">
            <a:avLst/>
          </a:prstGeom>
          <a:noFill/>
        </p:spPr>
        <p:txBody>
          <a:bodyPr wrap="none" rtlCol="0">
            <a:spAutoFit/>
          </a:bodyPr>
          <a:lstStyle/>
          <a:p>
            <a:r>
              <a:rPr lang="en-US" altLang="zh-CN" sz="2100" b="1" spc="225" dirty="0">
                <a:solidFill>
                  <a:prstClr val="white"/>
                </a:solidFill>
              </a:rPr>
              <a:t>8</a:t>
            </a:r>
            <a:r>
              <a:rPr lang="en-US" altLang="zh-CN" sz="2100" b="1" spc="225" dirty="0" smtClean="0">
                <a:solidFill>
                  <a:prstClr val="white"/>
                </a:solidFill>
              </a:rPr>
              <a:t>.3 </a:t>
            </a:r>
            <a:r>
              <a:rPr lang="zh-CN" altLang="en-US" sz="2100" b="1" spc="225" dirty="0" smtClean="0">
                <a:solidFill>
                  <a:prstClr val="white"/>
                </a:solidFill>
              </a:rPr>
              <a:t>魔镜产品功能</a:t>
            </a:r>
            <a:endParaRPr lang="zh-CN" altLang="en-US" sz="2100" b="1" spc="225" dirty="0">
              <a:solidFill>
                <a:prstClr val="white"/>
              </a:solidFill>
            </a:endParaRPr>
          </a:p>
        </p:txBody>
      </p:sp>
      <p:sp>
        <p:nvSpPr>
          <p:cNvPr id="143" name="矩形 142"/>
          <p:cNvSpPr/>
          <p:nvPr/>
        </p:nvSpPr>
        <p:spPr>
          <a:xfrm>
            <a:off x="452232" y="889323"/>
            <a:ext cx="1343638" cy="338554"/>
          </a:xfrm>
          <a:prstGeom prst="rect">
            <a:avLst/>
          </a:prstGeom>
        </p:spPr>
        <p:txBody>
          <a:bodyPr wrap="none">
            <a:spAutoFit/>
          </a:bodyPr>
          <a:lstStyle/>
          <a:p>
            <a:r>
              <a:rPr lang="en-US" altLang="zh-CN" sz="1600" b="1" dirty="0" smtClean="0">
                <a:solidFill>
                  <a:srgbClr val="3D89BC"/>
                </a:solidFill>
              </a:rPr>
              <a:t>4</a:t>
            </a:r>
            <a:r>
              <a:rPr lang="zh-CN" altLang="zh-CN" sz="1600" b="1" dirty="0" smtClean="0">
                <a:solidFill>
                  <a:srgbClr val="3D89BC"/>
                </a:solidFill>
              </a:rPr>
              <a:t>．</a:t>
            </a:r>
            <a:r>
              <a:rPr lang="zh-CN" altLang="en-US" sz="1600" b="1" dirty="0" smtClean="0">
                <a:solidFill>
                  <a:srgbClr val="3D89BC"/>
                </a:solidFill>
              </a:rPr>
              <a:t>数据挖掘</a:t>
            </a:r>
            <a:endParaRPr lang="zh-CN" altLang="zh-CN" sz="1600" b="1" dirty="0" smtClean="0">
              <a:solidFill>
                <a:srgbClr val="3D89BC"/>
              </a:solidFill>
            </a:endParaRPr>
          </a:p>
        </p:txBody>
      </p:sp>
      <p:sp>
        <p:nvSpPr>
          <p:cNvPr id="31" name="Rectangle 8"/>
          <p:cNvSpPr>
            <a:spLocks noGrp="1" noChangeArrowheads="1"/>
          </p:cNvSpPr>
          <p:nvPr/>
        </p:nvSpPr>
        <p:spPr bwMode="auto">
          <a:xfrm>
            <a:off x="797668" y="4946088"/>
            <a:ext cx="8132323" cy="1095689"/>
          </a:xfrm>
          <a:prstGeom prst="rect">
            <a:avLst/>
          </a:prstGeom>
          <a:noFill/>
          <a:ln>
            <a:noFill/>
          </a:ln>
          <a:effectLst/>
        </p:spPr>
        <p:txBody>
          <a:bodyPr anchor="ctr"/>
          <a:lstStyle>
            <a:lvl1pPr marL="914400" indent="-914400">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r>
              <a:rPr lang="zh-CN" altLang="zh-CN" sz="1600">
                <a:latin typeface="+mn-ea"/>
                <a:ea typeface="+mn-ea"/>
              </a:rPr>
              <a:t>数据挖掘模块提供了各式算法分析的功能列表，以及自定义分析的功能功能列表，让没有数据挖掘专业知识的用户也能进行深入的数据挖掘工作。</a:t>
            </a:r>
            <a:endParaRPr lang="zh-CN" altLang="zh-CN" sz="1600">
              <a:latin typeface="+mn-ea"/>
              <a:ea typeface="+mn-ea"/>
            </a:endParaRPr>
          </a:p>
        </p:txBody>
      </p:sp>
      <p:sp>
        <p:nvSpPr>
          <p:cNvPr id="8" name="Rectangle 2"/>
          <p:cNvSpPr>
            <a:spLocks noChangeArrowheads="1"/>
          </p:cNvSpPr>
          <p:nvPr/>
        </p:nvSpPr>
        <p:spPr bwMode="auto">
          <a:xfrm>
            <a:off x="4685506" y="26650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spAutoFit/>
          </a:bodyPr>
          <a:lstStyle/>
          <a:p>
            <a:endParaRPr lang="zh-CN" altLang="en-US"/>
          </a:p>
        </p:txBody>
      </p:sp>
      <p:pic>
        <p:nvPicPr>
          <p:cNvPr id="204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9865" y="2540765"/>
            <a:ext cx="5346193" cy="22484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4"/>
          <p:cNvSpPr>
            <a:spLocks noChangeArrowheads="1"/>
          </p:cNvSpPr>
          <p:nvPr/>
        </p:nvSpPr>
        <p:spPr bwMode="auto">
          <a:xfrm>
            <a:off x="4167188" y="122542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spAutoFit/>
          </a:bodyPr>
          <a:lstStyle/>
          <a:p>
            <a:endParaRPr lang="zh-CN" altLang="en-US"/>
          </a:p>
        </p:txBody>
      </p:sp>
      <p:pic>
        <p:nvPicPr>
          <p:cNvPr id="2051"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88" y="1465768"/>
            <a:ext cx="4813041" cy="282319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630203" y="234392"/>
            <a:ext cx="2486578" cy="300082"/>
          </a:xfrm>
          <a:prstGeom prst="rect">
            <a:avLst/>
          </a:prstGeom>
          <a:noFill/>
        </p:spPr>
        <p:txBody>
          <a:bodyPr wrap="none" rtlCol="0">
            <a:spAutoFit/>
          </a:bodyPr>
          <a:lstStyle/>
          <a:p>
            <a:r>
              <a:rPr lang="zh-CN" altLang="en-US" sz="1350" dirty="0" smtClean="0">
                <a:solidFill>
                  <a:prstClr val="white"/>
                </a:solidFill>
              </a:rPr>
              <a:t>第八章 大数据可视化系统魔镜</a:t>
            </a:r>
            <a:endParaRPr lang="zh-CN" altLang="en-US" sz="1350" dirty="0">
              <a:solidFill>
                <a:prstClr val="white"/>
              </a:solidFill>
            </a:endParaRPr>
          </a:p>
        </p:txBody>
      </p:sp>
      <p:pic>
        <p:nvPicPr>
          <p:cNvPr id="64"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0"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zh-CN" sz="1200" b="1" dirty="0" smtClean="0">
                <a:solidFill>
                  <a:schemeClr val="bg1">
                    <a:lumMod val="50000"/>
                  </a:schemeClr>
                </a:solidFill>
                <a:sym typeface="+mn-ea"/>
              </a:rPr>
              <a:t>27</a:t>
            </a:r>
            <a:endParaRPr lang="es-ES" altLang="zh-CN" sz="1200" b="1" dirty="0">
              <a:solidFill>
                <a:schemeClr val="bg1">
                  <a:lumMod val="50000"/>
                </a:schemeClr>
              </a:solidFill>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46" name="文本框 6"/>
          <p:cNvSpPr txBox="1"/>
          <p:nvPr/>
        </p:nvSpPr>
        <p:spPr>
          <a:xfrm>
            <a:off x="452232" y="173917"/>
            <a:ext cx="2579552" cy="415498"/>
          </a:xfrm>
          <a:prstGeom prst="rect">
            <a:avLst/>
          </a:prstGeom>
          <a:noFill/>
        </p:spPr>
        <p:txBody>
          <a:bodyPr wrap="none" rtlCol="0">
            <a:spAutoFit/>
          </a:bodyPr>
          <a:lstStyle/>
          <a:p>
            <a:r>
              <a:rPr lang="en-US" altLang="zh-CN" sz="2100" b="1" spc="225" dirty="0">
                <a:solidFill>
                  <a:prstClr val="white"/>
                </a:solidFill>
              </a:rPr>
              <a:t>8</a:t>
            </a:r>
            <a:r>
              <a:rPr lang="en-US" altLang="zh-CN" sz="2100" b="1" spc="225" dirty="0" smtClean="0">
                <a:solidFill>
                  <a:prstClr val="white"/>
                </a:solidFill>
              </a:rPr>
              <a:t>.3 </a:t>
            </a:r>
            <a:r>
              <a:rPr lang="zh-CN" altLang="en-US" sz="2100" b="1" spc="225" dirty="0" smtClean="0">
                <a:solidFill>
                  <a:prstClr val="white"/>
                </a:solidFill>
              </a:rPr>
              <a:t>魔镜产品功能</a:t>
            </a:r>
            <a:endParaRPr lang="zh-CN" altLang="en-US" sz="2100" b="1" spc="225" dirty="0">
              <a:solidFill>
                <a:prstClr val="white"/>
              </a:solidFill>
            </a:endParaRPr>
          </a:p>
        </p:txBody>
      </p:sp>
      <p:sp>
        <p:nvSpPr>
          <p:cNvPr id="143" name="矩形 142"/>
          <p:cNvSpPr/>
          <p:nvPr/>
        </p:nvSpPr>
        <p:spPr>
          <a:xfrm>
            <a:off x="452232" y="889323"/>
            <a:ext cx="1132041" cy="338554"/>
          </a:xfrm>
          <a:prstGeom prst="rect">
            <a:avLst/>
          </a:prstGeom>
        </p:spPr>
        <p:txBody>
          <a:bodyPr wrap="none">
            <a:spAutoFit/>
          </a:bodyPr>
          <a:lstStyle/>
          <a:p>
            <a:r>
              <a:rPr lang="en-US" altLang="zh-CN" sz="1600" b="1" dirty="0">
                <a:solidFill>
                  <a:srgbClr val="3D89BC"/>
                </a:solidFill>
              </a:rPr>
              <a:t>5</a:t>
            </a:r>
            <a:r>
              <a:rPr lang="zh-CN" altLang="zh-CN" sz="1600" b="1" dirty="0" smtClean="0">
                <a:solidFill>
                  <a:srgbClr val="3D89BC"/>
                </a:solidFill>
              </a:rPr>
              <a:t>．</a:t>
            </a:r>
            <a:r>
              <a:rPr lang="zh-CN" altLang="en-US" sz="1600" b="1" dirty="0" smtClean="0">
                <a:solidFill>
                  <a:srgbClr val="3D89BC"/>
                </a:solidFill>
              </a:rPr>
              <a:t>仪表盘</a:t>
            </a:r>
            <a:endParaRPr lang="zh-CN" altLang="zh-CN" sz="1600" b="1" dirty="0" smtClean="0">
              <a:solidFill>
                <a:srgbClr val="3D89BC"/>
              </a:solidFill>
            </a:endParaRPr>
          </a:p>
        </p:txBody>
      </p:sp>
      <p:sp>
        <p:nvSpPr>
          <p:cNvPr id="31" name="Rectangle 8"/>
          <p:cNvSpPr>
            <a:spLocks noGrp="1" noChangeArrowheads="1"/>
          </p:cNvSpPr>
          <p:nvPr/>
        </p:nvSpPr>
        <p:spPr bwMode="auto">
          <a:xfrm>
            <a:off x="797668" y="4946088"/>
            <a:ext cx="8132323" cy="1095689"/>
          </a:xfrm>
          <a:prstGeom prst="rect">
            <a:avLst/>
          </a:prstGeom>
          <a:noFill/>
          <a:ln>
            <a:noFill/>
          </a:ln>
          <a:effectLst/>
        </p:spPr>
        <p:txBody>
          <a:bodyPr anchor="ctr"/>
          <a:lstStyle>
            <a:lvl1pPr marL="914400" indent="-914400">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r>
              <a:rPr lang="zh-CN" altLang="en-US" sz="1600">
                <a:latin typeface="+mn-ea"/>
                <a:ea typeface="+mn-ea"/>
              </a:rPr>
              <a:t>魔镜仪表盘支持拖曳式自由布局，丰富的图文组建，多种配色方案，上卷下钻、筛选器、图表联动，让你的分析报告“开口说话”！</a:t>
            </a:r>
            <a:endParaRPr lang="zh-CN" altLang="en-US" sz="1600" dirty="0">
              <a:latin typeface="+mn-ea"/>
              <a:ea typeface="+mn-ea"/>
            </a:endParaRPr>
          </a:p>
        </p:txBody>
      </p:sp>
      <p:sp>
        <p:nvSpPr>
          <p:cNvPr id="8" name="Rectangle 2"/>
          <p:cNvSpPr>
            <a:spLocks noChangeArrowheads="1"/>
          </p:cNvSpPr>
          <p:nvPr/>
        </p:nvSpPr>
        <p:spPr bwMode="auto">
          <a:xfrm>
            <a:off x="4685506" y="26650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4167188" y="122542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spAutoFit/>
          </a:bodyPr>
          <a:lstStyle/>
          <a:p>
            <a:endParaRPr lang="zh-CN" altLang="en-US"/>
          </a:p>
        </p:txBody>
      </p:sp>
      <p:pic>
        <p:nvPicPr>
          <p:cNvPr id="23" name="图片 22" descr="QQ截图20160721152549"/>
          <p:cNvPicPr>
            <a:picLocks noChangeAspect="1"/>
          </p:cNvPicPr>
          <p:nvPr/>
        </p:nvPicPr>
        <p:blipFill>
          <a:blip r:embed="rId3"/>
          <a:stretch>
            <a:fillRect/>
          </a:stretch>
        </p:blipFill>
        <p:spPr>
          <a:xfrm>
            <a:off x="797668" y="1245973"/>
            <a:ext cx="7332821" cy="3472339"/>
          </a:xfrm>
          <a:prstGeom prst="rect">
            <a:avLst/>
          </a:prstGeom>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319375" y="1169836"/>
              <a:ext cx="2505240" cy="523220"/>
            </a:xfrm>
            <a:prstGeom prst="rect">
              <a:avLst/>
            </a:prstGeom>
            <a:noFill/>
          </p:spPr>
          <p:txBody>
            <a:bodyPr wrap="none" rtlCol="0">
              <a:spAutoFit/>
            </a:bodyPr>
            <a:lstStyle/>
            <a:p>
              <a:pPr algn="ctr"/>
              <a:r>
                <a:rPr lang="zh-CN" altLang="en-US" sz="2800" dirty="0" smtClean="0">
                  <a:solidFill>
                    <a:schemeClr val="accent4"/>
                  </a:solidFill>
                </a:rPr>
                <a:t>第八章　大数据可视化系统魔镜</a:t>
              </a:r>
              <a:endParaRPr lang="zh-CN" altLang="en-US" sz="2800" dirty="0">
                <a:solidFill>
                  <a:schemeClr val="accent4"/>
                </a:solidFill>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7"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9"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zh-CN" sz="1200" b="1" dirty="0" smtClean="0">
                <a:solidFill>
                  <a:schemeClr val="bg1">
                    <a:lumMod val="50000"/>
                  </a:schemeClr>
                </a:solidFill>
                <a:sym typeface="+mn-ea"/>
              </a:rPr>
              <a:t>27</a:t>
            </a:r>
            <a:endParaRPr lang="es-ES" sz="1200" b="1" dirty="0">
              <a:solidFill>
                <a:schemeClr val="bg1">
                  <a:lumMod val="50000"/>
                </a:schemeClr>
              </a:solidFill>
              <a:latin typeface="+mn-lt"/>
            </a:endParaRPr>
          </a:p>
        </p:txBody>
      </p:sp>
      <p:pic>
        <p:nvPicPr>
          <p:cNvPr id="40"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43" name="圆角矩形 42"/>
          <p:cNvSpPr/>
          <p:nvPr/>
        </p:nvSpPr>
        <p:spPr>
          <a:xfrm>
            <a:off x="1765366" y="490091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100" dirty="0" smtClean="0">
                <a:solidFill>
                  <a:schemeClr val="tx1">
                    <a:lumMod val="75000"/>
                    <a:lumOff val="25000"/>
                  </a:schemeClr>
                </a:solidFill>
              </a:rPr>
              <a:t>习题</a:t>
            </a:r>
            <a:endParaRPr lang="zh-CN" altLang="en-US" sz="2100" dirty="0">
              <a:solidFill>
                <a:schemeClr val="tx1">
                  <a:lumMod val="75000"/>
                  <a:lumOff val="25000"/>
                </a:schemeClr>
              </a:solidFill>
            </a:endParaRPr>
          </a:p>
        </p:txBody>
      </p:sp>
      <p:grpSp>
        <p:nvGrpSpPr>
          <p:cNvPr id="46" name="组合 54"/>
          <p:cNvGrpSpPr/>
          <p:nvPr/>
        </p:nvGrpSpPr>
        <p:grpSpPr>
          <a:xfrm>
            <a:off x="1754534" y="2064479"/>
            <a:ext cx="5693399" cy="426279"/>
            <a:chOff x="1807265" y="3866296"/>
            <a:chExt cx="5693399" cy="426279"/>
          </a:xfrm>
        </p:grpSpPr>
        <p:sp>
          <p:nvSpPr>
            <p:cNvPr id="55" name="圆角矩形 54"/>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矩形 55"/>
            <p:cNvSpPr/>
            <p:nvPr/>
          </p:nvSpPr>
          <p:spPr>
            <a:xfrm>
              <a:off x="1881814" y="3877077"/>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8</a:t>
              </a:r>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魔镜简介</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0" name="组合 46"/>
          <p:cNvGrpSpPr/>
          <p:nvPr/>
        </p:nvGrpSpPr>
        <p:grpSpPr>
          <a:xfrm>
            <a:off x="1754534" y="2780267"/>
            <a:ext cx="5693399" cy="426278"/>
            <a:chOff x="1807265" y="3400693"/>
            <a:chExt cx="5693399" cy="426278"/>
          </a:xfrm>
        </p:grpSpPr>
        <p:sp>
          <p:nvSpPr>
            <p:cNvPr id="57" name="圆角矩形 56"/>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矩形 57"/>
            <p:cNvSpPr/>
            <p:nvPr/>
          </p:nvSpPr>
          <p:spPr>
            <a:xfrm>
              <a:off x="1881814" y="3411473"/>
              <a:ext cx="2739853"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8</a:t>
              </a:r>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魔镜产品架构</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4" name="组合 50"/>
          <p:cNvGrpSpPr/>
          <p:nvPr/>
        </p:nvGrpSpPr>
        <p:grpSpPr>
          <a:xfrm>
            <a:off x="1754534" y="3482079"/>
            <a:ext cx="5693399" cy="426278"/>
            <a:chOff x="1807265" y="3400693"/>
            <a:chExt cx="5693399" cy="426278"/>
          </a:xfrm>
        </p:grpSpPr>
        <p:sp>
          <p:nvSpPr>
            <p:cNvPr id="44" name="圆角矩形 43"/>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矩形 44"/>
            <p:cNvSpPr/>
            <p:nvPr/>
          </p:nvSpPr>
          <p:spPr>
            <a:xfrm>
              <a:off x="1881814" y="3411473"/>
              <a:ext cx="2739853"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8</a:t>
              </a:r>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魔镜产品功能</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1" name="组合 43"/>
          <p:cNvGrpSpPr/>
          <p:nvPr/>
        </p:nvGrpSpPr>
        <p:grpSpPr>
          <a:xfrm>
            <a:off x="1754534" y="4163833"/>
            <a:ext cx="5693399" cy="415498"/>
            <a:chOff x="1807265" y="2462595"/>
            <a:chExt cx="5693399" cy="415498"/>
          </a:xfrm>
        </p:grpSpPr>
        <p:sp>
          <p:nvSpPr>
            <p:cNvPr id="52" name="圆角矩形 51"/>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矩形 58"/>
            <p:cNvSpPr/>
            <p:nvPr/>
          </p:nvSpPr>
          <p:spPr>
            <a:xfrm>
              <a:off x="1883286" y="2462595"/>
              <a:ext cx="3634328"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8</a:t>
              </a:r>
              <a:r>
                <a:rPr lang="en-US" altLang="zh-CN" sz="2100" spc="225" dirty="0" smtClean="0">
                  <a:solidFill>
                    <a:schemeClr val="bg1"/>
                  </a:solidFill>
                  <a:latin typeface="微软雅黑" panose="020B0503020204020204" pitchFamily="34" charset="-122"/>
                  <a:ea typeface="微软雅黑" panose="020B0503020204020204" pitchFamily="34" charset="-122"/>
                </a:rPr>
                <a:t>.4</a:t>
              </a:r>
              <a:r>
                <a:rPr lang="zh-CN" altLang="en-US" sz="2100" spc="225" dirty="0">
                  <a:solidFill>
                    <a:schemeClr val="bg1"/>
                  </a:solidFill>
                  <a:latin typeface="微软雅黑" panose="020B0503020204020204" pitchFamily="34" charset="-122"/>
                  <a:ea typeface="微软雅黑" panose="020B0503020204020204" pitchFamily="34" charset="-122"/>
                </a:rPr>
                <a:t>　</a:t>
              </a:r>
              <a:r>
                <a:rPr lang="zh-CN" altLang="en-US" sz="2100" spc="225" dirty="0" smtClean="0">
                  <a:solidFill>
                    <a:schemeClr val="bg1"/>
                  </a:solidFill>
                  <a:latin typeface="微软雅黑" panose="020B0503020204020204" pitchFamily="34" charset="-122"/>
                  <a:ea typeface="微软雅黑" panose="020B0503020204020204" pitchFamily="34" charset="-122"/>
                </a:rPr>
                <a:t>魔镜数据可视化案例</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gr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630203" y="234392"/>
            <a:ext cx="2486578" cy="300082"/>
          </a:xfrm>
          <a:prstGeom prst="rect">
            <a:avLst/>
          </a:prstGeom>
          <a:noFill/>
        </p:spPr>
        <p:txBody>
          <a:bodyPr wrap="none" rtlCol="0">
            <a:spAutoFit/>
          </a:bodyPr>
          <a:lstStyle/>
          <a:p>
            <a:r>
              <a:rPr lang="zh-CN" altLang="en-US" sz="1350" dirty="0" smtClean="0">
                <a:solidFill>
                  <a:prstClr val="white"/>
                </a:solidFill>
              </a:rPr>
              <a:t>第八章 大数据可视化系统魔镜</a:t>
            </a:r>
            <a:endParaRPr lang="zh-CN" altLang="en-US" sz="1350" dirty="0">
              <a:solidFill>
                <a:prstClr val="white"/>
              </a:solidFill>
            </a:endParaRPr>
          </a:p>
        </p:txBody>
      </p:sp>
      <p:pic>
        <p:nvPicPr>
          <p:cNvPr id="64"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0"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zh-CN" sz="1200" b="1" dirty="0" smtClean="0">
                <a:solidFill>
                  <a:schemeClr val="bg1">
                    <a:lumMod val="50000"/>
                  </a:schemeClr>
                </a:solidFill>
                <a:sym typeface="+mn-ea"/>
              </a:rPr>
              <a:t>27</a:t>
            </a:r>
            <a:endParaRPr lang="es-ES" altLang="zh-CN" sz="1200" b="1" dirty="0">
              <a:solidFill>
                <a:schemeClr val="bg1">
                  <a:lumMod val="50000"/>
                </a:schemeClr>
              </a:solidFill>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46" name="文本框 6"/>
          <p:cNvSpPr txBox="1"/>
          <p:nvPr/>
        </p:nvSpPr>
        <p:spPr>
          <a:xfrm>
            <a:off x="452232" y="173917"/>
            <a:ext cx="3592650" cy="415498"/>
          </a:xfrm>
          <a:prstGeom prst="rect">
            <a:avLst/>
          </a:prstGeom>
          <a:noFill/>
        </p:spPr>
        <p:txBody>
          <a:bodyPr wrap="none" rtlCol="0">
            <a:spAutoFit/>
          </a:bodyPr>
          <a:lstStyle/>
          <a:p>
            <a:r>
              <a:rPr lang="en-US" altLang="zh-CN" sz="2100" b="1" spc="225" dirty="0" smtClean="0">
                <a:solidFill>
                  <a:prstClr val="white"/>
                </a:solidFill>
              </a:rPr>
              <a:t>8.4 </a:t>
            </a:r>
            <a:r>
              <a:rPr lang="zh-CN" altLang="en-US" sz="2100" b="1" spc="225" dirty="0" smtClean="0">
                <a:solidFill>
                  <a:prstClr val="white"/>
                </a:solidFill>
              </a:rPr>
              <a:t>魔镜数据可视化案例</a:t>
            </a:r>
            <a:endParaRPr lang="zh-CN" altLang="en-US" sz="2100" b="1" spc="225" dirty="0">
              <a:solidFill>
                <a:prstClr val="white"/>
              </a:solidFill>
            </a:endParaRPr>
          </a:p>
        </p:txBody>
      </p:sp>
      <p:sp>
        <p:nvSpPr>
          <p:cNvPr id="31" name="Rectangle 8"/>
          <p:cNvSpPr>
            <a:spLocks noGrp="1" noChangeArrowheads="1"/>
          </p:cNvSpPr>
          <p:nvPr/>
        </p:nvSpPr>
        <p:spPr bwMode="auto">
          <a:xfrm>
            <a:off x="183983" y="5002677"/>
            <a:ext cx="8132323" cy="1095689"/>
          </a:xfrm>
          <a:prstGeom prst="rect">
            <a:avLst/>
          </a:prstGeom>
          <a:noFill/>
          <a:ln>
            <a:noFill/>
          </a:ln>
          <a:effectLst/>
        </p:spPr>
        <p:txBody>
          <a:bodyPr anchor="ctr"/>
          <a:lstStyle>
            <a:lvl1pPr marL="914400" indent="-914400">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nSpc>
                <a:spcPct val="150000"/>
              </a:lnSpc>
              <a:defRPr sz="1300"/>
            </a:pPr>
            <a:r>
              <a:rPr lang="zh-CN" altLang="en-US" sz="1600" dirty="0">
                <a:latin typeface="+mn-ea"/>
                <a:ea typeface="+mn-ea"/>
                <a:cs typeface="微软雅黑" panose="020B0503020204020204" pitchFamily="34" charset="-122"/>
              </a:rPr>
              <a:t>南平市智慧城市</a:t>
            </a:r>
            <a:r>
              <a:rPr lang="zh-CN" altLang="en-US" sz="1600" dirty="0" smtClean="0">
                <a:latin typeface="+mn-ea"/>
                <a:ea typeface="+mn-ea"/>
                <a:cs typeface="微软雅黑" panose="020B0503020204020204" pitchFamily="34" charset="-122"/>
              </a:rPr>
              <a:t>项目在</a:t>
            </a:r>
            <a:r>
              <a:rPr lang="zh-CN" altLang="en-US" sz="1600" dirty="0">
                <a:latin typeface="+mn-ea"/>
                <a:ea typeface="+mn-ea"/>
                <a:cs typeface="微软雅黑" panose="020B0503020204020204" pitchFamily="34" charset="-122"/>
              </a:rPr>
              <a:t>武夷智</a:t>
            </a:r>
            <a:r>
              <a:rPr lang="zh-CN" altLang="en-US" sz="1600" dirty="0" smtClean="0">
                <a:latin typeface="+mn-ea"/>
                <a:ea typeface="+mn-ea"/>
                <a:cs typeface="微软雅黑" panose="020B0503020204020204" pitchFamily="34" charset="-122"/>
              </a:rPr>
              <a:t>慧谷建设</a:t>
            </a:r>
            <a:r>
              <a:rPr lang="zh-CN" altLang="en-US" sz="1600" dirty="0">
                <a:latin typeface="+mn-ea"/>
                <a:ea typeface="+mn-ea"/>
                <a:cs typeface="微软雅黑" panose="020B0503020204020204" pitchFamily="34" charset="-122"/>
              </a:rPr>
              <a:t>了可视化展厅</a:t>
            </a:r>
            <a:r>
              <a:rPr lang="zh-CN" altLang="en-US" sz="1600" dirty="0" smtClean="0">
                <a:latin typeface="+mn-ea"/>
                <a:ea typeface="+mn-ea"/>
                <a:cs typeface="微软雅黑" panose="020B0503020204020204" pitchFamily="34" charset="-122"/>
              </a:rPr>
              <a:t>，利用魔镜负责</a:t>
            </a:r>
            <a:r>
              <a:rPr lang="zh-CN" altLang="en-US" sz="1600" dirty="0">
                <a:latin typeface="+mn-ea"/>
                <a:ea typeface="+mn-ea"/>
                <a:cs typeface="微软雅黑" panose="020B0503020204020204" pitchFamily="34" charset="-122"/>
              </a:rPr>
              <a:t>其中大部分数据展示工作。</a:t>
            </a:r>
            <a:r>
              <a:rPr lang="en-US" altLang="zh-CN" sz="1600" dirty="0">
                <a:latin typeface="+mn-ea"/>
                <a:ea typeface="+mn-ea"/>
                <a:cs typeface="微软雅黑" panose="020B0503020204020204" pitchFamily="34" charset="-122"/>
              </a:rPr>
              <a:t> </a:t>
            </a:r>
            <a:r>
              <a:rPr lang="zh-CN" altLang="en-US" sz="1600" dirty="0" smtClean="0">
                <a:latin typeface="+mn-ea"/>
                <a:ea typeface="+mn-ea"/>
                <a:cs typeface="微软雅黑" panose="020B0503020204020204" pitchFamily="34" charset="-122"/>
              </a:rPr>
              <a:t>上图</a:t>
            </a:r>
            <a:r>
              <a:rPr lang="zh-CN" altLang="en-US" sz="1600" dirty="0">
                <a:latin typeface="+mn-ea"/>
                <a:ea typeface="+mn-ea"/>
                <a:cs typeface="微软雅黑" panose="020B0503020204020204" pitchFamily="34" charset="-122"/>
              </a:rPr>
              <a:t>是智慧城市项目中智慧医疗主题和智慧旅游主题。</a:t>
            </a:r>
            <a:endParaRPr lang="en-US" altLang="zh-CN" sz="1600" dirty="0">
              <a:latin typeface="+mn-ea"/>
              <a:ea typeface="+mn-ea"/>
              <a:cs typeface="微软雅黑" panose="020B0503020204020204" pitchFamily="34" charset="-122"/>
            </a:endParaRPr>
          </a:p>
        </p:txBody>
      </p:sp>
      <p:sp>
        <p:nvSpPr>
          <p:cNvPr id="8" name="Rectangle 2"/>
          <p:cNvSpPr>
            <a:spLocks noChangeArrowheads="1"/>
          </p:cNvSpPr>
          <p:nvPr/>
        </p:nvSpPr>
        <p:spPr bwMode="auto">
          <a:xfrm>
            <a:off x="4685506" y="26650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4167188" y="122542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spAutoFit/>
          </a:bodyPr>
          <a:lstStyle/>
          <a:p>
            <a:endParaRPr lang="zh-CN" altLang="en-US"/>
          </a:p>
        </p:txBody>
      </p:sp>
      <p:pic>
        <p:nvPicPr>
          <p:cNvPr id="22" name="图片 21"/>
          <p:cNvPicPr/>
          <p:nvPr/>
        </p:nvPicPr>
        <p:blipFill>
          <a:blip r:embed="rId3" cstate="print">
            <a:extLst>
              <a:ext uri="{28A0092B-C50C-407E-A947-70E740481C1C}">
                <a14:useLocalDpi xmlns:a14="http://schemas.microsoft.com/office/drawing/2010/main" val="0"/>
              </a:ext>
            </a:extLst>
          </a:blip>
          <a:stretch>
            <a:fillRect/>
          </a:stretch>
        </p:blipFill>
        <p:spPr>
          <a:xfrm>
            <a:off x="-1" y="702612"/>
            <a:ext cx="9116781" cy="4195057"/>
          </a:xfrm>
          <a:prstGeom prst="rect">
            <a:avLst/>
          </a:prstGeom>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630203" y="234392"/>
            <a:ext cx="2486578" cy="300082"/>
          </a:xfrm>
          <a:prstGeom prst="rect">
            <a:avLst/>
          </a:prstGeom>
          <a:noFill/>
        </p:spPr>
        <p:txBody>
          <a:bodyPr wrap="none" rtlCol="0">
            <a:spAutoFit/>
          </a:bodyPr>
          <a:lstStyle/>
          <a:p>
            <a:r>
              <a:rPr lang="zh-CN" altLang="en-US" sz="1350" dirty="0" smtClean="0">
                <a:solidFill>
                  <a:prstClr val="white"/>
                </a:solidFill>
              </a:rPr>
              <a:t>第八章 大数据可视化系统魔镜</a:t>
            </a:r>
            <a:endParaRPr lang="zh-CN" altLang="en-US" sz="1350" dirty="0">
              <a:solidFill>
                <a:prstClr val="white"/>
              </a:solidFill>
            </a:endParaRPr>
          </a:p>
        </p:txBody>
      </p:sp>
      <p:pic>
        <p:nvPicPr>
          <p:cNvPr id="64"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0"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zh-CN" sz="1200" b="1" dirty="0" smtClean="0">
                <a:solidFill>
                  <a:schemeClr val="bg1">
                    <a:lumMod val="50000"/>
                  </a:schemeClr>
                </a:solidFill>
                <a:sym typeface="+mn-ea"/>
              </a:rPr>
              <a:t>27</a:t>
            </a:r>
            <a:endParaRPr lang="es-ES" altLang="zh-CN" sz="1200" b="1" dirty="0">
              <a:solidFill>
                <a:schemeClr val="bg1">
                  <a:lumMod val="50000"/>
                </a:schemeClr>
              </a:solidFill>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46" name="文本框 6"/>
          <p:cNvSpPr txBox="1"/>
          <p:nvPr/>
        </p:nvSpPr>
        <p:spPr>
          <a:xfrm>
            <a:off x="452232" y="173917"/>
            <a:ext cx="3592650" cy="415498"/>
          </a:xfrm>
          <a:prstGeom prst="rect">
            <a:avLst/>
          </a:prstGeom>
          <a:noFill/>
        </p:spPr>
        <p:txBody>
          <a:bodyPr wrap="none" rtlCol="0">
            <a:spAutoFit/>
          </a:bodyPr>
          <a:lstStyle/>
          <a:p>
            <a:r>
              <a:rPr lang="en-US" altLang="zh-CN" sz="2100" b="1" spc="225" dirty="0" smtClean="0">
                <a:solidFill>
                  <a:prstClr val="white"/>
                </a:solidFill>
              </a:rPr>
              <a:t>8.4 </a:t>
            </a:r>
            <a:r>
              <a:rPr lang="zh-CN" altLang="en-US" sz="2100" b="1" spc="225" dirty="0" smtClean="0">
                <a:solidFill>
                  <a:prstClr val="white"/>
                </a:solidFill>
              </a:rPr>
              <a:t>魔镜数据可视化案例</a:t>
            </a:r>
            <a:endParaRPr lang="zh-CN" altLang="en-US" sz="2100" b="1" spc="225" dirty="0">
              <a:solidFill>
                <a:prstClr val="white"/>
              </a:solidFill>
            </a:endParaRPr>
          </a:p>
        </p:txBody>
      </p:sp>
      <p:sp>
        <p:nvSpPr>
          <p:cNvPr id="31" name="Rectangle 8"/>
          <p:cNvSpPr>
            <a:spLocks noGrp="1" noChangeArrowheads="1"/>
          </p:cNvSpPr>
          <p:nvPr/>
        </p:nvSpPr>
        <p:spPr bwMode="auto">
          <a:xfrm>
            <a:off x="-68936" y="5002677"/>
            <a:ext cx="9135115" cy="1095689"/>
          </a:xfrm>
          <a:prstGeom prst="rect">
            <a:avLst/>
          </a:prstGeom>
          <a:noFill/>
          <a:ln>
            <a:noFill/>
          </a:ln>
          <a:effectLst/>
        </p:spPr>
        <p:txBody>
          <a:bodyPr anchor="ctr"/>
          <a:lstStyle>
            <a:lvl1pPr marL="914400" indent="-914400">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1600" dirty="0" smtClean="0">
                <a:latin typeface="+mn-ea"/>
                <a:ea typeface="+mn-ea"/>
                <a:cs typeface="微软雅黑" panose="020B0503020204020204" pitchFamily="34" charset="-122"/>
              </a:rPr>
              <a:t>上图项目</a:t>
            </a:r>
            <a:r>
              <a:rPr lang="zh-CN" altLang="en-US" sz="1600" dirty="0">
                <a:latin typeface="+mn-ea"/>
                <a:ea typeface="+mn-ea"/>
                <a:cs typeface="微软雅黑" panose="020B0503020204020204" pitchFamily="34" charset="-122"/>
              </a:rPr>
              <a:t>是典型的犯罪案件分析案例，根据近</a:t>
            </a:r>
            <a:r>
              <a:rPr lang="en-US" altLang="zh-CN" sz="1600" dirty="0">
                <a:latin typeface="+mn-ea"/>
                <a:ea typeface="+mn-ea"/>
                <a:cs typeface="微软雅黑" panose="020B0503020204020204" pitchFamily="34" charset="-122"/>
              </a:rPr>
              <a:t>20</a:t>
            </a:r>
            <a:r>
              <a:rPr lang="zh-CN" altLang="en-US" sz="1600" dirty="0">
                <a:latin typeface="+mn-ea"/>
                <a:ea typeface="+mn-ea"/>
                <a:cs typeface="微软雅黑" panose="020B0503020204020204" pitchFamily="34" charset="-122"/>
              </a:rPr>
              <a:t>年来的数据从地图上清晰的反映出各省的金融诈骗案件数、犯罪率、涉案金额，宏观上了解全国的犯罪分布情况以及年变化量。多年沉淀的历史数据通过大数据魔镜系统对数据整合、清洗、分析、可视化展示一站式完成</a:t>
            </a:r>
            <a:r>
              <a:rPr lang="zh-CN" altLang="en-US" sz="1600" dirty="0" smtClean="0">
                <a:latin typeface="+mn-ea"/>
                <a:ea typeface="+mn-ea"/>
                <a:cs typeface="微软雅黑" panose="020B0503020204020204" pitchFamily="34" charset="-122"/>
              </a:rPr>
              <a:t>。</a:t>
            </a:r>
            <a:endParaRPr lang="en-US" altLang="zh-CN" sz="1600" dirty="0">
              <a:latin typeface="+mn-ea"/>
              <a:ea typeface="+mn-ea"/>
              <a:cs typeface="微软雅黑" panose="020B0503020204020204" pitchFamily="34" charset="-122"/>
            </a:endParaRPr>
          </a:p>
        </p:txBody>
      </p:sp>
      <p:sp>
        <p:nvSpPr>
          <p:cNvPr id="8" name="Rectangle 2"/>
          <p:cNvSpPr>
            <a:spLocks noChangeArrowheads="1"/>
          </p:cNvSpPr>
          <p:nvPr/>
        </p:nvSpPr>
        <p:spPr bwMode="auto">
          <a:xfrm>
            <a:off x="4685506" y="26650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4167188" y="122542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spAutoFit/>
          </a:bodyPr>
          <a:lstStyle/>
          <a:p>
            <a:endParaRPr lang="zh-CN" altLang="en-US"/>
          </a:p>
        </p:txBody>
      </p:sp>
      <p:pic>
        <p:nvPicPr>
          <p:cNvPr id="21" name="图片 20"/>
          <p:cNvPicPr>
            <a:picLocks noChangeAspect="1"/>
          </p:cNvPicPr>
          <p:nvPr/>
        </p:nvPicPr>
        <p:blipFill>
          <a:blip r:embed="rId3" cstate="print"/>
          <a:stretch>
            <a:fillRect/>
          </a:stretch>
        </p:blipFill>
        <p:spPr>
          <a:xfrm>
            <a:off x="873474" y="727083"/>
            <a:ext cx="7314502" cy="4114407"/>
          </a:xfrm>
          <a:prstGeom prst="rect">
            <a:avLst/>
          </a:prstGeom>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630203" y="234392"/>
            <a:ext cx="2486578" cy="300082"/>
          </a:xfrm>
          <a:prstGeom prst="rect">
            <a:avLst/>
          </a:prstGeom>
          <a:noFill/>
        </p:spPr>
        <p:txBody>
          <a:bodyPr wrap="none" rtlCol="0">
            <a:spAutoFit/>
          </a:bodyPr>
          <a:lstStyle/>
          <a:p>
            <a:r>
              <a:rPr lang="zh-CN" altLang="en-US" sz="1350" dirty="0" smtClean="0">
                <a:solidFill>
                  <a:prstClr val="white"/>
                </a:solidFill>
              </a:rPr>
              <a:t>第八章 大数据可视化系统魔镜</a:t>
            </a:r>
            <a:endParaRPr lang="zh-CN" altLang="en-US" sz="1350" dirty="0">
              <a:solidFill>
                <a:prstClr val="white"/>
              </a:solidFill>
            </a:endParaRPr>
          </a:p>
        </p:txBody>
      </p:sp>
      <p:pic>
        <p:nvPicPr>
          <p:cNvPr id="64"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0"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zh-CN" sz="1200" b="1" dirty="0" smtClean="0">
                <a:solidFill>
                  <a:schemeClr val="bg1">
                    <a:lumMod val="50000"/>
                  </a:schemeClr>
                </a:solidFill>
                <a:sym typeface="+mn-ea"/>
              </a:rPr>
              <a:t>27</a:t>
            </a:r>
            <a:endParaRPr lang="es-ES" altLang="zh-CN" sz="1200" b="1" dirty="0">
              <a:solidFill>
                <a:schemeClr val="bg1">
                  <a:lumMod val="50000"/>
                </a:schemeClr>
              </a:solidFill>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46" name="文本框 6"/>
          <p:cNvSpPr txBox="1"/>
          <p:nvPr/>
        </p:nvSpPr>
        <p:spPr>
          <a:xfrm>
            <a:off x="452232" y="173917"/>
            <a:ext cx="3592650" cy="415498"/>
          </a:xfrm>
          <a:prstGeom prst="rect">
            <a:avLst/>
          </a:prstGeom>
          <a:noFill/>
        </p:spPr>
        <p:txBody>
          <a:bodyPr wrap="none" rtlCol="0">
            <a:spAutoFit/>
          </a:bodyPr>
          <a:lstStyle/>
          <a:p>
            <a:r>
              <a:rPr lang="en-US" altLang="zh-CN" sz="2100" b="1" spc="225" dirty="0" smtClean="0">
                <a:solidFill>
                  <a:prstClr val="white"/>
                </a:solidFill>
              </a:rPr>
              <a:t>8.4 </a:t>
            </a:r>
            <a:r>
              <a:rPr lang="zh-CN" altLang="en-US" sz="2100" b="1" spc="225" dirty="0" smtClean="0">
                <a:solidFill>
                  <a:prstClr val="white"/>
                </a:solidFill>
              </a:rPr>
              <a:t>魔镜数据可视化案例</a:t>
            </a:r>
            <a:endParaRPr lang="zh-CN" altLang="en-US" sz="2100" b="1" spc="225" dirty="0">
              <a:solidFill>
                <a:prstClr val="white"/>
              </a:solidFill>
            </a:endParaRPr>
          </a:p>
        </p:txBody>
      </p:sp>
      <p:sp>
        <p:nvSpPr>
          <p:cNvPr id="31" name="Rectangle 8"/>
          <p:cNvSpPr>
            <a:spLocks noGrp="1" noChangeArrowheads="1"/>
          </p:cNvSpPr>
          <p:nvPr/>
        </p:nvSpPr>
        <p:spPr bwMode="auto">
          <a:xfrm>
            <a:off x="-68936" y="5002677"/>
            <a:ext cx="9135115" cy="1095689"/>
          </a:xfrm>
          <a:prstGeom prst="rect">
            <a:avLst/>
          </a:prstGeom>
          <a:noFill/>
          <a:ln>
            <a:noFill/>
          </a:ln>
          <a:effectLst/>
        </p:spPr>
        <p:txBody>
          <a:bodyPr anchor="ctr"/>
          <a:lstStyle>
            <a:lvl1pPr marL="914400" indent="-914400">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1600" dirty="0">
                <a:latin typeface="+mn-ea"/>
                <a:ea typeface="+mn-ea"/>
                <a:cs typeface="微软雅黑" panose="020B0503020204020204" pitchFamily="34" charset="-122"/>
              </a:rPr>
              <a:t>江苏省技术产权交易多年以来保持着传统的运作方式，随着信息化、数据化时代的到来，已经迫切需要改变</a:t>
            </a:r>
            <a:r>
              <a:rPr lang="zh-CN" altLang="en-US" sz="1600" dirty="0" smtClean="0">
                <a:latin typeface="+mn-ea"/>
                <a:ea typeface="+mn-ea"/>
                <a:cs typeface="微软雅黑" panose="020B0503020204020204" pitchFamily="34" charset="-122"/>
              </a:rPr>
              <a:t>，魔镜</a:t>
            </a:r>
            <a:r>
              <a:rPr lang="zh-CN" altLang="en-US" sz="1600" dirty="0">
                <a:latin typeface="+mn-ea"/>
                <a:ea typeface="+mn-ea"/>
                <a:cs typeface="微软雅黑" panose="020B0503020204020204" pitchFamily="34" charset="-122"/>
              </a:rPr>
              <a:t>在项目建设过程中发挥了巨大的作用，魔镜提供了数据源、数据处理、数据分析、数据挖掘、可视化展示等一站式解决方案。</a:t>
            </a:r>
            <a:endParaRPr lang="en-US" altLang="zh-CN" sz="1600" dirty="0">
              <a:latin typeface="+mn-ea"/>
              <a:ea typeface="+mn-ea"/>
              <a:cs typeface="微软雅黑" panose="020B0503020204020204" pitchFamily="34" charset="-122"/>
            </a:endParaRPr>
          </a:p>
        </p:txBody>
      </p:sp>
      <p:sp>
        <p:nvSpPr>
          <p:cNvPr id="8" name="Rectangle 2"/>
          <p:cNvSpPr>
            <a:spLocks noChangeArrowheads="1"/>
          </p:cNvSpPr>
          <p:nvPr/>
        </p:nvSpPr>
        <p:spPr bwMode="auto">
          <a:xfrm>
            <a:off x="4685506" y="26650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4167188" y="122542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spAutoFit/>
          </a:bodyPr>
          <a:lstStyle/>
          <a:p>
            <a:endParaRPr lang="zh-CN" altLang="en-US"/>
          </a:p>
        </p:txBody>
      </p:sp>
      <p:pic>
        <p:nvPicPr>
          <p:cNvPr id="22" name="图片 21"/>
          <p:cNvPicPr>
            <a:picLocks noChangeAspect="1"/>
          </p:cNvPicPr>
          <p:nvPr/>
        </p:nvPicPr>
        <p:blipFill>
          <a:blip r:embed="rId3" cstate="print"/>
          <a:stretch>
            <a:fillRect/>
          </a:stretch>
        </p:blipFill>
        <p:spPr>
          <a:xfrm>
            <a:off x="1057263" y="678422"/>
            <a:ext cx="7264890" cy="4319600"/>
          </a:xfrm>
          <a:prstGeom prst="rect">
            <a:avLst/>
          </a:prstGeom>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630203" y="234392"/>
            <a:ext cx="2486578" cy="300082"/>
          </a:xfrm>
          <a:prstGeom prst="rect">
            <a:avLst/>
          </a:prstGeom>
          <a:noFill/>
        </p:spPr>
        <p:txBody>
          <a:bodyPr wrap="none" rtlCol="0">
            <a:spAutoFit/>
          </a:bodyPr>
          <a:lstStyle/>
          <a:p>
            <a:r>
              <a:rPr lang="zh-CN" altLang="en-US" sz="1350" dirty="0" smtClean="0">
                <a:solidFill>
                  <a:prstClr val="white"/>
                </a:solidFill>
              </a:rPr>
              <a:t>第八章 大数据可视化系统魔镜</a:t>
            </a:r>
            <a:endParaRPr lang="zh-CN" altLang="en-US" sz="1350" dirty="0">
              <a:solidFill>
                <a:prstClr val="white"/>
              </a:solidFill>
            </a:endParaRPr>
          </a:p>
        </p:txBody>
      </p:sp>
      <p:pic>
        <p:nvPicPr>
          <p:cNvPr id="64"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0"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zh-CN" sz="1200" b="1" dirty="0" smtClean="0">
                <a:solidFill>
                  <a:schemeClr val="bg1">
                    <a:lumMod val="50000"/>
                  </a:schemeClr>
                </a:solidFill>
                <a:sym typeface="+mn-ea"/>
              </a:rPr>
              <a:t>27</a:t>
            </a:r>
            <a:endParaRPr lang="es-ES" altLang="zh-CN" sz="1200" b="1" dirty="0">
              <a:solidFill>
                <a:schemeClr val="bg1">
                  <a:lumMod val="50000"/>
                </a:schemeClr>
              </a:solidFill>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46" name="文本框 6"/>
          <p:cNvSpPr txBox="1"/>
          <p:nvPr/>
        </p:nvSpPr>
        <p:spPr>
          <a:xfrm>
            <a:off x="452232" y="173917"/>
            <a:ext cx="3592650" cy="415498"/>
          </a:xfrm>
          <a:prstGeom prst="rect">
            <a:avLst/>
          </a:prstGeom>
          <a:noFill/>
        </p:spPr>
        <p:txBody>
          <a:bodyPr wrap="none" rtlCol="0">
            <a:spAutoFit/>
          </a:bodyPr>
          <a:lstStyle/>
          <a:p>
            <a:r>
              <a:rPr lang="en-US" altLang="zh-CN" sz="2100" b="1" spc="225" dirty="0" smtClean="0">
                <a:solidFill>
                  <a:prstClr val="white"/>
                </a:solidFill>
              </a:rPr>
              <a:t>8.4 </a:t>
            </a:r>
            <a:r>
              <a:rPr lang="zh-CN" altLang="en-US" sz="2100" b="1" spc="225" dirty="0" smtClean="0">
                <a:solidFill>
                  <a:prstClr val="white"/>
                </a:solidFill>
              </a:rPr>
              <a:t>魔镜数据可视化案例</a:t>
            </a:r>
            <a:endParaRPr lang="zh-CN" altLang="en-US" sz="2100" b="1" spc="225" dirty="0">
              <a:solidFill>
                <a:prstClr val="white"/>
              </a:solidFill>
            </a:endParaRPr>
          </a:p>
        </p:txBody>
      </p:sp>
      <p:sp>
        <p:nvSpPr>
          <p:cNvPr id="8" name="Rectangle 2"/>
          <p:cNvSpPr>
            <a:spLocks noChangeArrowheads="1"/>
          </p:cNvSpPr>
          <p:nvPr/>
        </p:nvSpPr>
        <p:spPr bwMode="auto">
          <a:xfrm>
            <a:off x="4685506" y="266508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spAutoFit/>
          </a:bodyPr>
          <a:lstStyle/>
          <a:p>
            <a:endParaRPr lang="zh-CN" altLang="en-US"/>
          </a:p>
        </p:txBody>
      </p:sp>
      <p:sp>
        <p:nvSpPr>
          <p:cNvPr id="10" name="Rectangle 4"/>
          <p:cNvSpPr>
            <a:spLocks noChangeArrowheads="1"/>
          </p:cNvSpPr>
          <p:nvPr/>
        </p:nvSpPr>
        <p:spPr bwMode="auto">
          <a:xfrm>
            <a:off x="4167188" y="122542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spAutoFit/>
          </a:bodyPr>
          <a:lstStyle/>
          <a:p>
            <a:endParaRPr lang="zh-CN" altLang="en-US"/>
          </a:p>
        </p:txBody>
      </p:sp>
      <p:pic>
        <p:nvPicPr>
          <p:cNvPr id="23" name="图片 22"/>
          <p:cNvPicPr>
            <a:picLocks noChangeAspect="1"/>
          </p:cNvPicPr>
          <p:nvPr/>
        </p:nvPicPr>
        <p:blipFill>
          <a:blip r:embed="rId3"/>
          <a:srcRect t="5701"/>
          <a:stretch>
            <a:fillRect/>
          </a:stretch>
        </p:blipFill>
        <p:spPr bwMode="auto">
          <a:xfrm>
            <a:off x="61786" y="1095228"/>
            <a:ext cx="9247440" cy="4648729"/>
          </a:xfrm>
          <a:prstGeom prst="rect">
            <a:avLst/>
          </a:prstGeom>
          <a:noFill/>
          <a:ln w="9525">
            <a:noFill/>
            <a:miter lim="800000"/>
            <a:headEnd/>
            <a:tailEnd/>
          </a:ln>
        </p:spPr>
      </p:pic>
      <p:sp>
        <p:nvSpPr>
          <p:cNvPr id="24" name="矩形 29"/>
          <p:cNvSpPr>
            <a:spLocks noChangeArrowheads="1"/>
          </p:cNvSpPr>
          <p:nvPr/>
        </p:nvSpPr>
        <p:spPr bwMode="auto">
          <a:xfrm>
            <a:off x="-807046" y="3319760"/>
            <a:ext cx="4844184" cy="348402"/>
          </a:xfrm>
          <a:prstGeom prst="rect">
            <a:avLst/>
          </a:prstGeom>
          <a:noFill/>
          <a:ln w="9525">
            <a:noFill/>
            <a:miter lim="800000"/>
          </a:ln>
        </p:spPr>
        <p:txBody>
          <a:bodyPr wrap="square">
            <a:spAutoFit/>
          </a:bodyPr>
          <a:lstStyle/>
          <a:p>
            <a:endParaRPr lang="zh-CN" altLang="en-US">
              <a:latin typeface="Calibri" panose="020F0502020204030204" pitchFamily="34" charset="0"/>
            </a:endParaRPr>
          </a:p>
        </p:txBody>
      </p:sp>
      <p:sp>
        <p:nvSpPr>
          <p:cNvPr id="26" name="任意多边形 13"/>
          <p:cNvSpPr/>
          <p:nvPr/>
        </p:nvSpPr>
        <p:spPr bwMode="auto">
          <a:xfrm>
            <a:off x="6325132" y="3716273"/>
            <a:ext cx="2984094" cy="1797310"/>
          </a:xfrm>
          <a:custGeom>
            <a:avLst/>
            <a:gdLst>
              <a:gd name="connsiteX0" fmla="*/ 0 w 3434454"/>
              <a:gd name="connsiteY0" fmla="*/ 0 h 2773982"/>
              <a:gd name="connsiteX1" fmla="*/ 3434454 w 3434454"/>
              <a:gd name="connsiteY1" fmla="*/ 0 h 2773982"/>
              <a:gd name="connsiteX2" fmla="*/ 3434454 w 3434454"/>
              <a:gd name="connsiteY2" fmla="*/ 2773982 h 2773982"/>
              <a:gd name="connsiteX3" fmla="*/ 0 w 3434454"/>
              <a:gd name="connsiteY3" fmla="*/ 2773982 h 2773982"/>
              <a:gd name="connsiteX4" fmla="*/ 0 w 3434454"/>
              <a:gd name="connsiteY4" fmla="*/ 0 h 2773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4454" h="2773982">
                <a:moveTo>
                  <a:pt x="0" y="0"/>
                </a:moveTo>
                <a:lnTo>
                  <a:pt x="3434454" y="0"/>
                </a:lnTo>
                <a:lnTo>
                  <a:pt x="3434454" y="2773982"/>
                </a:lnTo>
                <a:lnTo>
                  <a:pt x="0" y="2773982"/>
                </a:lnTo>
                <a:lnTo>
                  <a:pt x="0" y="0"/>
                </a:lnTo>
                <a:close/>
              </a:path>
            </a:pathLst>
          </a:cu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7" name="任意多边形 14"/>
          <p:cNvSpPr/>
          <p:nvPr/>
        </p:nvSpPr>
        <p:spPr bwMode="auto">
          <a:xfrm>
            <a:off x="6344407" y="3716273"/>
            <a:ext cx="2964819" cy="1797310"/>
          </a:xfrm>
          <a:custGeom>
            <a:avLst/>
            <a:gdLst>
              <a:gd name="connsiteX0" fmla="*/ 0 w 3744416"/>
              <a:gd name="connsiteY0" fmla="*/ 0 h 3024336"/>
              <a:gd name="connsiteX1" fmla="*/ 3744416 w 3744416"/>
              <a:gd name="connsiteY1" fmla="*/ 0 h 3024336"/>
              <a:gd name="connsiteX2" fmla="*/ 3744416 w 3744416"/>
              <a:gd name="connsiteY2" fmla="*/ 3024336 h 3024336"/>
              <a:gd name="connsiteX3" fmla="*/ 0 w 3744416"/>
              <a:gd name="connsiteY3" fmla="*/ 3024336 h 3024336"/>
              <a:gd name="connsiteX4" fmla="*/ 0 w 3744416"/>
              <a:gd name="connsiteY4" fmla="*/ 0 h 3024336"/>
              <a:gd name="connsiteX5" fmla="*/ 154981 w 3744416"/>
              <a:gd name="connsiteY5" fmla="*/ 125177 h 3024336"/>
              <a:gd name="connsiteX6" fmla="*/ 154981 w 3744416"/>
              <a:gd name="connsiteY6" fmla="*/ 2899159 h 3024336"/>
              <a:gd name="connsiteX7" fmla="*/ 3589435 w 3744416"/>
              <a:gd name="connsiteY7" fmla="*/ 2899159 h 3024336"/>
              <a:gd name="connsiteX8" fmla="*/ 3589435 w 3744416"/>
              <a:gd name="connsiteY8" fmla="*/ 125177 h 3024336"/>
              <a:gd name="connsiteX9" fmla="*/ 154981 w 3744416"/>
              <a:gd name="connsiteY9" fmla="*/ 125177 h 302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4416" h="3024336">
                <a:moveTo>
                  <a:pt x="0" y="0"/>
                </a:moveTo>
                <a:lnTo>
                  <a:pt x="3744416" y="0"/>
                </a:lnTo>
                <a:lnTo>
                  <a:pt x="3744416" y="3024336"/>
                </a:lnTo>
                <a:lnTo>
                  <a:pt x="0" y="3024336"/>
                </a:lnTo>
                <a:lnTo>
                  <a:pt x="0" y="0"/>
                </a:lnTo>
                <a:close/>
                <a:moveTo>
                  <a:pt x="154981" y="125177"/>
                </a:moveTo>
                <a:lnTo>
                  <a:pt x="154981" y="2899159"/>
                </a:lnTo>
                <a:lnTo>
                  <a:pt x="3589435" y="2899159"/>
                </a:lnTo>
                <a:lnTo>
                  <a:pt x="3589435" y="125177"/>
                </a:lnTo>
                <a:lnTo>
                  <a:pt x="154981" y="125177"/>
                </a:lnTo>
                <a:close/>
              </a:path>
            </a:pathLst>
          </a:cu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8" name="直接连接符 15"/>
          <p:cNvCxnSpPr/>
          <p:nvPr/>
        </p:nvCxnSpPr>
        <p:spPr bwMode="auto">
          <a:xfrm>
            <a:off x="6656430" y="4311708"/>
            <a:ext cx="22877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bwMode="auto">
          <a:xfrm>
            <a:off x="6813043" y="3942465"/>
            <a:ext cx="2056460" cy="348458"/>
          </a:xfrm>
          <a:prstGeom prst="rect">
            <a:avLst/>
          </a:prstGeom>
        </p:spPr>
        <p:txBody>
          <a:bodyPr wrap="none">
            <a:spAutoFit/>
          </a:bodyPr>
          <a:lstStyle/>
          <a:p>
            <a:pPr algn="ctr" fontAlgn="auto">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乳制品消费地区分析</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0" name="Rectangle 2"/>
          <p:cNvSpPr txBox="1">
            <a:spLocks noChangeArrowheads="1"/>
          </p:cNvSpPr>
          <p:nvPr/>
        </p:nvSpPr>
        <p:spPr bwMode="auto">
          <a:xfrm>
            <a:off x="6418801" y="4341640"/>
            <a:ext cx="2644363" cy="1039261"/>
          </a:xfrm>
          <a:prstGeom prst="rect">
            <a:avLst/>
          </a:prstGeom>
          <a:noFill/>
          <a:ln w="9525">
            <a:noFill/>
            <a:miter lim="800000"/>
          </a:ln>
        </p:spPr>
        <p:txBody>
          <a:bodyPr/>
          <a:lstStyle/>
          <a:p>
            <a:pPr marL="12700" algn="ctr">
              <a:lnSpc>
                <a:spcPct val="150000"/>
              </a:lnSpc>
            </a:pPr>
            <a:r>
              <a:rPr lang="en-US" altLang="zh-CN" sz="1400">
                <a:solidFill>
                  <a:schemeClr val="bg1"/>
                </a:solidFill>
                <a:sym typeface="Calibri" panose="020F0502020204030204" pitchFamily="34" charset="0"/>
              </a:rPr>
              <a:t>       </a:t>
            </a:r>
            <a:r>
              <a:rPr lang="zh-CN" altLang="zh-CN" sz="1400">
                <a:solidFill>
                  <a:schemeClr val="bg1"/>
                </a:solidFill>
                <a:sym typeface="Calibri" panose="020F0502020204030204" pitchFamily="34" charset="0"/>
              </a:rPr>
              <a:t>全国</a:t>
            </a:r>
            <a:r>
              <a:rPr lang="zh-CN" altLang="en-US" sz="1400">
                <a:solidFill>
                  <a:schemeClr val="bg1"/>
                </a:solidFill>
                <a:sym typeface="Calibri" panose="020F0502020204030204" pitchFamily="34" charset="0"/>
              </a:rPr>
              <a:t>根据全国各地牛奶产量和产品销售收入分析出全国乳制品消费地区的分布情况。</a:t>
            </a:r>
            <a:endParaRPr lang="zh-CN" altLang="en-US" sz="140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矩形 645"/>
          <p:cNvSpPr/>
          <p:nvPr/>
        </p:nvSpPr>
        <p:spPr>
          <a:xfrm>
            <a:off x="-14288" y="-22224"/>
            <a:ext cx="9169004" cy="68802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678" name="图片 677"/>
          <p:cNvPicPr>
            <a:picLocks noChangeAspect="1"/>
          </p:cNvPicPr>
          <p:nvPr/>
        </p:nvPicPr>
        <p:blipFill rotWithShape="1">
          <a:blip r:embed="rId1"/>
          <a:srcRect l="19090" t="21720" r="16280" b="22029"/>
          <a:stretch>
            <a:fillRect/>
          </a:stretch>
        </p:blipFill>
        <p:spPr>
          <a:xfrm>
            <a:off x="-38100" y="-22225"/>
            <a:ext cx="9201150" cy="6829426"/>
          </a:xfrm>
          <a:prstGeom prst="rect">
            <a:avLst/>
          </a:prstGeom>
        </p:spPr>
      </p:pic>
      <p:sp>
        <p:nvSpPr>
          <p:cNvPr id="5" name="矩形 4"/>
          <p:cNvSpPr/>
          <p:nvPr/>
        </p:nvSpPr>
        <p:spPr>
          <a:xfrm>
            <a:off x="647892" y="1458882"/>
            <a:ext cx="7961879" cy="3412490"/>
          </a:xfrm>
          <a:prstGeom prst="rect">
            <a:avLst/>
          </a:prstGeom>
        </p:spPr>
        <p:txBody>
          <a:bodyPr wrap="square">
            <a:spAutoFit/>
          </a:bodyPr>
          <a:lstStyle/>
          <a:p>
            <a:pPr marL="36195">
              <a:lnSpc>
                <a:spcPct val="120000"/>
              </a:lnSpc>
              <a:spcBef>
                <a:spcPts val="0"/>
              </a:spcBef>
              <a:spcAft>
                <a:spcPts val="0"/>
              </a:spcAft>
            </a:pPr>
            <a:r>
              <a:rPr dirty="0">
                <a:solidFill>
                  <a:schemeClr val="bg1"/>
                </a:solidFill>
                <a:latin typeface="微软雅黑" panose="020B0503020204020204" pitchFamily="34" charset="-122"/>
                <a:ea typeface="微软雅黑" panose="020B0503020204020204" pitchFamily="34" charset="-122"/>
              </a:rPr>
              <a:t>1．接入数据源，在数据预览界面对数据进行拆分和联想操作。</a:t>
            </a:r>
            <a:endParaRPr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dirty="0">
                <a:solidFill>
                  <a:schemeClr val="bg1"/>
                </a:solidFill>
                <a:latin typeface="微软雅黑" panose="020B0503020204020204" pitchFamily="34" charset="-122"/>
                <a:ea typeface="微软雅黑" panose="020B0503020204020204" pitchFamily="34" charset="-122"/>
              </a:rPr>
              <a:t>2．在分析台界面创建一个计算字段，并做出相应的图表展现。</a:t>
            </a:r>
            <a:endParaRPr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dirty="0">
                <a:solidFill>
                  <a:schemeClr val="bg1"/>
                </a:solidFill>
                <a:latin typeface="微软雅黑" panose="020B0503020204020204" pitchFamily="34" charset="-122"/>
                <a:ea typeface="微软雅黑" panose="020B0503020204020204" pitchFamily="34" charset="-122"/>
              </a:rPr>
              <a:t>3．在分析台界面创建一个组字段，并做出相应的图表展现。</a:t>
            </a:r>
            <a:endParaRPr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dirty="0">
                <a:solidFill>
                  <a:schemeClr val="bg1"/>
                </a:solidFill>
                <a:latin typeface="微软雅黑" panose="020B0503020204020204" pitchFamily="34" charset="-122"/>
                <a:ea typeface="微软雅黑" panose="020B0503020204020204" pitchFamily="34" charset="-122"/>
              </a:rPr>
              <a:t>4．在分析台界面创建一个分层结构，并做出相应的图表展现。</a:t>
            </a:r>
            <a:endParaRPr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dirty="0">
                <a:solidFill>
                  <a:schemeClr val="bg1"/>
                </a:solidFill>
                <a:latin typeface="微软雅黑" panose="020B0503020204020204" pitchFamily="34" charset="-122"/>
                <a:ea typeface="微软雅黑" panose="020B0503020204020204" pitchFamily="34" charset="-122"/>
              </a:rPr>
              <a:t>5．数据可视化主要针对数据哪些方面进行展示？</a:t>
            </a:r>
            <a:endParaRPr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dirty="0">
                <a:solidFill>
                  <a:schemeClr val="bg1"/>
                </a:solidFill>
                <a:latin typeface="微软雅黑" panose="020B0503020204020204" pitchFamily="34" charset="-122"/>
                <a:ea typeface="微软雅黑" panose="020B0503020204020204" pitchFamily="34" charset="-122"/>
              </a:rPr>
              <a:t>6．数据可视化的表现形式有哪些？</a:t>
            </a:r>
            <a:endParaRPr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dirty="0">
                <a:solidFill>
                  <a:schemeClr val="bg1"/>
                </a:solidFill>
                <a:latin typeface="微软雅黑" panose="020B0503020204020204" pitchFamily="34" charset="-122"/>
                <a:ea typeface="微软雅黑" panose="020B0503020204020204" pitchFamily="34" charset="-122"/>
              </a:rPr>
              <a:t>7．邀请成员并进行权限设置。</a:t>
            </a:r>
            <a:endParaRPr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dirty="0">
                <a:solidFill>
                  <a:schemeClr val="bg1"/>
                </a:solidFill>
                <a:latin typeface="微软雅黑" panose="020B0503020204020204" pitchFamily="34" charset="-122"/>
                <a:ea typeface="微软雅黑" panose="020B0503020204020204" pitchFamily="34" charset="-122"/>
              </a:rPr>
              <a:t>8．什么是数据预测？</a:t>
            </a:r>
            <a:endParaRPr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dirty="0">
                <a:solidFill>
                  <a:schemeClr val="bg1"/>
                </a:solidFill>
                <a:latin typeface="微软雅黑" panose="020B0503020204020204" pitchFamily="34" charset="-122"/>
                <a:ea typeface="微软雅黑" panose="020B0503020204020204" pitchFamily="34" charset="-122"/>
              </a:rPr>
              <a:t>9．什么是关联分析？</a:t>
            </a:r>
            <a:endParaRPr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dirty="0">
                <a:solidFill>
                  <a:schemeClr val="bg1"/>
                </a:solidFill>
                <a:latin typeface="微软雅黑" panose="020B0503020204020204" pitchFamily="34" charset="-122"/>
                <a:ea typeface="微软雅黑" panose="020B0503020204020204" pitchFamily="34" charset="-122"/>
              </a:rPr>
              <a:t>10．在魔镜中，地图有哪些展现形式？</a:t>
            </a:r>
            <a:endParaRPr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647892" y="545960"/>
            <a:ext cx="1569660" cy="646331"/>
          </a:xfrm>
          <a:prstGeom prst="rect">
            <a:avLst/>
          </a:prstGeom>
        </p:spPr>
        <p:txBody>
          <a:bodyPr wrap="none">
            <a:spAutoFit/>
          </a:bodyPr>
          <a:lstStyle/>
          <a:p>
            <a:r>
              <a:rPr lang="zh-CN" altLang="en-US" sz="3600" b="1" dirty="0">
                <a:solidFill>
                  <a:srgbClr val="96C527"/>
                </a:solidFill>
              </a:rPr>
              <a:t>习题：</a:t>
            </a:r>
            <a:endParaRPr lang="zh-CN" altLang="en-US" sz="3600" b="1" dirty="0">
              <a:solidFill>
                <a:srgbClr val="96C527"/>
              </a:solidFill>
            </a:endParaRPr>
          </a:p>
        </p:txBody>
      </p:sp>
      <p:cxnSp>
        <p:nvCxnSpPr>
          <p:cNvPr id="6" name="直接连接符 5"/>
          <p:cNvCxnSpPr/>
          <p:nvPr/>
        </p:nvCxnSpPr>
        <p:spPr>
          <a:xfrm>
            <a:off x="716473" y="1195912"/>
            <a:ext cx="1523494"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319375" y="1169836"/>
              <a:ext cx="2505240" cy="523220"/>
            </a:xfrm>
            <a:prstGeom prst="rect">
              <a:avLst/>
            </a:prstGeom>
            <a:noFill/>
          </p:spPr>
          <p:txBody>
            <a:bodyPr wrap="none" rtlCol="0">
              <a:spAutoFit/>
            </a:bodyPr>
            <a:lstStyle/>
            <a:p>
              <a:pPr algn="ctr"/>
              <a:r>
                <a:rPr lang="zh-CN" altLang="en-US" sz="2800" dirty="0" smtClean="0">
                  <a:solidFill>
                    <a:schemeClr val="accent4"/>
                  </a:solidFill>
                </a:rPr>
                <a:t>第八章　大数据可视化系统魔镜</a:t>
              </a:r>
              <a:endParaRPr lang="zh-CN" altLang="en-US" sz="2800" dirty="0">
                <a:solidFill>
                  <a:schemeClr val="accent4"/>
                </a:solidFill>
              </a:endParaRPr>
            </a:p>
          </p:txBody>
        </p:sp>
      </p:grpSp>
      <p:grpSp>
        <p:nvGrpSpPr>
          <p:cNvPr id="67" name="组合 66"/>
          <p:cNvGrpSpPr/>
          <p:nvPr/>
        </p:nvGrpSpPr>
        <p:grpSpPr>
          <a:xfrm>
            <a:off x="1754534" y="2048547"/>
            <a:ext cx="5693399" cy="415498"/>
            <a:chOff x="1807265" y="2462595"/>
            <a:chExt cx="5693399" cy="415498"/>
          </a:xfrm>
        </p:grpSpPr>
        <p:sp>
          <p:nvSpPr>
            <p:cNvPr id="47" name="圆角矩形 46"/>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p:nvSpPr>
          <p:spPr>
            <a:xfrm>
              <a:off x="1883286" y="2462595"/>
              <a:ext cx="2143536"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8</a:t>
              </a:r>
              <a:r>
                <a:rPr lang="en-US" altLang="zh-CN" sz="2100" spc="225" dirty="0" smtClean="0">
                  <a:solidFill>
                    <a:schemeClr val="bg1"/>
                  </a:solidFill>
                  <a:latin typeface="微软雅黑" panose="020B0503020204020204" pitchFamily="34" charset="-122"/>
                  <a:ea typeface="微软雅黑" panose="020B0503020204020204" pitchFamily="34" charset="-122"/>
                </a:rPr>
                <a:t>.1</a:t>
              </a:r>
              <a:r>
                <a:rPr lang="zh-CN" altLang="en-US" sz="2100" spc="225" dirty="0">
                  <a:solidFill>
                    <a:schemeClr val="bg1"/>
                  </a:solidFill>
                  <a:latin typeface="微软雅黑" panose="020B0503020204020204" pitchFamily="34" charset="-122"/>
                  <a:ea typeface="微软雅黑" panose="020B0503020204020204" pitchFamily="34" charset="-122"/>
                </a:rPr>
                <a:t>　</a:t>
              </a:r>
              <a:r>
                <a:rPr lang="zh-CN" altLang="en-US" sz="2100" spc="225" dirty="0" smtClean="0">
                  <a:solidFill>
                    <a:schemeClr val="bg1"/>
                  </a:solidFill>
                  <a:latin typeface="微软雅黑" panose="020B0503020204020204" pitchFamily="34" charset="-122"/>
                  <a:ea typeface="微软雅黑" panose="020B0503020204020204" pitchFamily="34" charset="-122"/>
                </a:rPr>
                <a:t>魔镜简介</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754534" y="2753555"/>
            <a:ext cx="5693399" cy="426278"/>
            <a:chOff x="1807265" y="2935089"/>
            <a:chExt cx="5693399" cy="426278"/>
          </a:xfrm>
        </p:grpSpPr>
        <p:sp>
          <p:nvSpPr>
            <p:cNvPr id="49" name="圆角矩形 48"/>
            <p:cNvSpPr/>
            <p:nvPr/>
          </p:nvSpPr>
          <p:spPr>
            <a:xfrm>
              <a:off x="1807265" y="293508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p:nvSpPr>
          <p:spPr>
            <a:xfrm>
              <a:off x="1881814" y="2945869"/>
              <a:ext cx="2927404"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8</a:t>
              </a:r>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魔镜产品架构</a:t>
              </a:r>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1754534" y="3469343"/>
            <a:ext cx="5693399" cy="426278"/>
            <a:chOff x="1807265" y="3400693"/>
            <a:chExt cx="5693399" cy="426278"/>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矩形 51"/>
            <p:cNvSpPr/>
            <p:nvPr/>
          </p:nvSpPr>
          <p:spPr>
            <a:xfrm>
              <a:off x="1881814" y="3411473"/>
              <a:ext cx="2739853"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8</a:t>
              </a:r>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魔镜产品功能</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0" name="组合 69"/>
          <p:cNvGrpSpPr/>
          <p:nvPr/>
        </p:nvGrpSpPr>
        <p:grpSpPr>
          <a:xfrm>
            <a:off x="1754534" y="4185131"/>
            <a:ext cx="5693399" cy="426279"/>
            <a:chOff x="1807265" y="3866296"/>
            <a:chExt cx="5693399" cy="426279"/>
          </a:xfrm>
        </p:grpSpPr>
        <p:sp>
          <p:nvSpPr>
            <p:cNvPr id="53"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矩形 53"/>
            <p:cNvSpPr/>
            <p:nvPr/>
          </p:nvSpPr>
          <p:spPr>
            <a:xfrm>
              <a:off x="1881814" y="3877077"/>
              <a:ext cx="3634328"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8</a:t>
              </a:r>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魔镜数据可视化案例</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7"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9" name="31 CuadroTexto"/>
          <p:cNvSpPr txBox="1"/>
          <p:nvPr/>
        </p:nvSpPr>
        <p:spPr>
          <a:xfrm>
            <a:off x="4729199" y="6267161"/>
            <a:ext cx="370840" cy="275590"/>
          </a:xfrm>
          <a:prstGeom prst="rect">
            <a:avLst/>
          </a:prstGeom>
          <a:noFill/>
        </p:spPr>
        <p:txBody>
          <a:bodyPr wrap="none">
            <a:spAutoFit/>
          </a:bodyPr>
          <a:lstStyle/>
          <a:p>
            <a:pPr fontAlgn="auto">
              <a:spcBef>
                <a:spcPts val="0"/>
              </a:spcBef>
              <a:spcAft>
                <a:spcPts val="0"/>
              </a:spcAft>
              <a:defRPr/>
            </a:pPr>
            <a:r>
              <a:rPr lang="en-US" altLang="zh-CN" sz="1200" b="1" dirty="0" smtClean="0">
                <a:solidFill>
                  <a:schemeClr val="bg1">
                    <a:lumMod val="50000"/>
                  </a:schemeClr>
                </a:solidFill>
              </a:rPr>
              <a:t>27</a:t>
            </a:r>
            <a:endParaRPr lang="es-ES" sz="1200" b="1" dirty="0">
              <a:solidFill>
                <a:schemeClr val="bg1">
                  <a:lumMod val="50000"/>
                </a:schemeClr>
              </a:solidFill>
              <a:latin typeface="+mn-lt"/>
            </a:endParaRPr>
          </a:p>
        </p:txBody>
      </p:sp>
      <p:pic>
        <p:nvPicPr>
          <p:cNvPr id="40"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43" name="圆角矩形 42"/>
          <p:cNvSpPr/>
          <p:nvPr/>
        </p:nvSpPr>
        <p:spPr>
          <a:xfrm>
            <a:off x="1765366" y="490091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100" dirty="0" smtClean="0">
                <a:solidFill>
                  <a:schemeClr val="tx1">
                    <a:lumMod val="75000"/>
                    <a:lumOff val="25000"/>
                  </a:schemeClr>
                </a:solidFill>
              </a:rPr>
              <a:t>习题</a:t>
            </a:r>
            <a:endParaRPr lang="zh-CN" altLang="en-US" sz="2100" dirty="0">
              <a:solidFill>
                <a:schemeClr val="tx1">
                  <a:lumMod val="75000"/>
                  <a:lumOff val="25000"/>
                </a:schemeClr>
              </a:solidFill>
            </a:endParaRPr>
          </a:p>
        </p:txBody>
      </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DeepRack\deepracklogin.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95762" y="1447800"/>
            <a:ext cx="3911598" cy="220027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360data\重要数据\我的文档\Tencent Files\532017450\FileRecv\首页-终止.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819" y="1447800"/>
            <a:ext cx="3911598" cy="220027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L:\大数据实验一体机\大数据实验平台.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5053" y="3013084"/>
            <a:ext cx="5211245" cy="2865258"/>
          </a:xfrm>
          <a:prstGeom prst="rect">
            <a:avLst/>
          </a:prstGeom>
          <a:noFill/>
          <a:effectLst>
            <a:outerShdw blurRad="330200" dist="50800" dir="5400000" sx="105000" sy="105000" algn="t" rotWithShape="0">
              <a:prstClr val="black">
                <a:alpha val="19000"/>
              </a:prst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91222" y="681335"/>
            <a:ext cx="3454792" cy="646331"/>
          </a:xfrm>
          <a:prstGeom prst="rect">
            <a:avLst/>
          </a:prstGeom>
          <a:noFill/>
        </p:spPr>
        <p:txBody>
          <a:bodyPr wrap="none" rtlCol="0">
            <a:spAutoFit/>
          </a:bodyPr>
          <a:lstStyle/>
          <a:p>
            <a:r>
              <a:rPr lang="en-US" altLang="zh-CN" b="1" dirty="0" err="1">
                <a:solidFill>
                  <a:schemeClr val="tx1">
                    <a:lumMod val="75000"/>
                    <a:lumOff val="25000"/>
                  </a:schemeClr>
                </a:solidFill>
              </a:rPr>
              <a:t>AIRack</a:t>
            </a:r>
            <a:r>
              <a:rPr lang="zh-CN" altLang="zh-CN" b="1" dirty="0">
                <a:solidFill>
                  <a:schemeClr val="tx1">
                    <a:lumMod val="75000"/>
                    <a:lumOff val="25000"/>
                  </a:schemeClr>
                </a:solidFill>
              </a:rPr>
              <a:t>人工智能实验平台</a:t>
            </a:r>
            <a:endParaRPr lang="en-US" altLang="zh-CN" b="1" dirty="0">
              <a:solidFill>
                <a:schemeClr val="tx1">
                  <a:lumMod val="75000"/>
                  <a:lumOff val="25000"/>
                </a:schemeClr>
              </a:solidFill>
            </a:endParaRPr>
          </a:p>
          <a:p>
            <a:r>
              <a:rPr lang="zh-CN" altLang="zh-CN" dirty="0">
                <a:solidFill>
                  <a:schemeClr val="tx1">
                    <a:lumMod val="50000"/>
                    <a:lumOff val="50000"/>
                  </a:schemeClr>
                </a:solidFill>
              </a:rPr>
              <a:t>——一站式的人工智能实验平台</a:t>
            </a:r>
            <a:endParaRPr lang="zh-CN" altLang="zh-CN" dirty="0">
              <a:solidFill>
                <a:schemeClr val="tx1">
                  <a:lumMod val="50000"/>
                  <a:lumOff val="50000"/>
                </a:schemeClr>
              </a:solidFill>
            </a:endParaRPr>
          </a:p>
        </p:txBody>
      </p:sp>
      <p:sp>
        <p:nvSpPr>
          <p:cNvPr id="10" name="TextBox 9"/>
          <p:cNvSpPr txBox="1"/>
          <p:nvPr/>
        </p:nvSpPr>
        <p:spPr>
          <a:xfrm>
            <a:off x="5245379" y="681335"/>
            <a:ext cx="3012363" cy="646331"/>
          </a:xfrm>
          <a:prstGeom prst="rect">
            <a:avLst/>
          </a:prstGeom>
          <a:noFill/>
        </p:spPr>
        <p:txBody>
          <a:bodyPr wrap="none" rtlCol="0">
            <a:spAutoFit/>
          </a:bodyPr>
          <a:lstStyle/>
          <a:p>
            <a:r>
              <a:rPr lang="en-US" altLang="zh-CN" b="1" dirty="0" err="1">
                <a:solidFill>
                  <a:schemeClr val="tx1">
                    <a:lumMod val="75000"/>
                    <a:lumOff val="25000"/>
                  </a:schemeClr>
                </a:solidFill>
              </a:rPr>
              <a:t>DeepRack</a:t>
            </a:r>
            <a:r>
              <a:rPr lang="zh-CN" altLang="zh-CN" b="1" dirty="0">
                <a:solidFill>
                  <a:schemeClr val="tx1">
                    <a:lumMod val="75000"/>
                    <a:lumOff val="25000"/>
                  </a:schemeClr>
                </a:solidFill>
              </a:rPr>
              <a:t>深度学习一体</a:t>
            </a:r>
            <a:r>
              <a:rPr lang="zh-CN" altLang="zh-CN" b="1" dirty="0" smtClean="0">
                <a:solidFill>
                  <a:schemeClr val="tx1">
                    <a:lumMod val="75000"/>
                    <a:lumOff val="25000"/>
                  </a:schemeClr>
                </a:solidFill>
              </a:rPr>
              <a:t>机</a:t>
            </a:r>
            <a:endParaRPr lang="en-US" altLang="zh-CN" b="1" dirty="0" smtClean="0">
              <a:solidFill>
                <a:schemeClr val="tx1">
                  <a:lumMod val="75000"/>
                  <a:lumOff val="25000"/>
                </a:schemeClr>
              </a:solidFill>
            </a:endParaRPr>
          </a:p>
          <a:p>
            <a:r>
              <a:rPr lang="en-US" altLang="zh-CN" dirty="0" smtClean="0">
                <a:solidFill>
                  <a:schemeClr val="tx1">
                    <a:lumMod val="50000"/>
                    <a:lumOff val="50000"/>
                  </a:schemeClr>
                </a:solidFill>
              </a:rPr>
              <a:t>——</a:t>
            </a:r>
            <a:r>
              <a:rPr lang="zh-CN" altLang="zh-CN" dirty="0">
                <a:solidFill>
                  <a:schemeClr val="tx1">
                    <a:lumMod val="50000"/>
                    <a:lumOff val="50000"/>
                  </a:schemeClr>
                </a:solidFill>
              </a:rPr>
              <a:t>开箱即用的</a:t>
            </a:r>
            <a:r>
              <a:rPr lang="en-US" altLang="zh-CN" dirty="0">
                <a:solidFill>
                  <a:schemeClr val="tx1">
                    <a:lumMod val="50000"/>
                    <a:lumOff val="50000"/>
                  </a:schemeClr>
                </a:solidFill>
              </a:rPr>
              <a:t>AI</a:t>
            </a:r>
            <a:r>
              <a:rPr lang="zh-CN" altLang="zh-CN" dirty="0">
                <a:solidFill>
                  <a:schemeClr val="tx1">
                    <a:lumMod val="50000"/>
                    <a:lumOff val="50000"/>
                  </a:schemeClr>
                </a:solidFill>
              </a:rPr>
              <a:t>科研平台</a:t>
            </a:r>
            <a:endParaRPr lang="zh-CN" altLang="en-US" dirty="0">
              <a:solidFill>
                <a:schemeClr val="tx1">
                  <a:lumMod val="50000"/>
                  <a:lumOff val="50000"/>
                </a:schemeClr>
              </a:solidFill>
            </a:endParaRPr>
          </a:p>
        </p:txBody>
      </p:sp>
      <p:sp>
        <p:nvSpPr>
          <p:cNvPr id="11" name="TextBox 10"/>
          <p:cNvSpPr txBox="1"/>
          <p:nvPr/>
        </p:nvSpPr>
        <p:spPr>
          <a:xfrm>
            <a:off x="2200782" y="5878342"/>
            <a:ext cx="4839786" cy="369332"/>
          </a:xfrm>
          <a:prstGeom prst="rect">
            <a:avLst/>
          </a:prstGeom>
          <a:noFill/>
        </p:spPr>
        <p:txBody>
          <a:bodyPr wrap="none" rtlCol="0">
            <a:spAutoFit/>
          </a:bodyPr>
          <a:lstStyle/>
          <a:p>
            <a:r>
              <a:rPr lang="zh-CN" altLang="zh-CN" b="1" dirty="0">
                <a:solidFill>
                  <a:schemeClr val="tx1">
                    <a:lumMod val="75000"/>
                    <a:lumOff val="25000"/>
                  </a:schemeClr>
                </a:solidFill>
              </a:rPr>
              <a:t>大数据实验平台</a:t>
            </a:r>
            <a:r>
              <a:rPr lang="en-US" altLang="zh-CN" dirty="0">
                <a:solidFill>
                  <a:schemeClr val="tx1">
                    <a:lumMod val="50000"/>
                    <a:lumOff val="50000"/>
                  </a:schemeClr>
                </a:solidFill>
              </a:rPr>
              <a:t>——</a:t>
            </a:r>
            <a:r>
              <a:rPr lang="zh-CN" altLang="zh-CN" dirty="0">
                <a:solidFill>
                  <a:schemeClr val="tx1">
                    <a:lumMod val="50000"/>
                    <a:lumOff val="50000"/>
                  </a:schemeClr>
                </a:solidFill>
              </a:rPr>
              <a:t>一站式的大数据实训平台</a:t>
            </a:r>
            <a:endParaRPr lang="zh-CN" altLang="en-US" dirty="0">
              <a:solidFill>
                <a:schemeClr val="tx1">
                  <a:lumMod val="50000"/>
                  <a:lumOff val="50000"/>
                </a:schemeClr>
              </a:solidFill>
            </a:endParaRPr>
          </a:p>
        </p:txBody>
      </p:sp>
      <p:sp>
        <p:nvSpPr>
          <p:cNvPr id="4" name="矩形 3"/>
          <p:cNvSpPr/>
          <p:nvPr/>
        </p:nvSpPr>
        <p:spPr>
          <a:xfrm>
            <a:off x="0" y="6375400"/>
            <a:ext cx="9144000" cy="48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
            <a:ext cx="9144000" cy="742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8" name="组合 27"/>
          <p:cNvGrpSpPr/>
          <p:nvPr/>
        </p:nvGrpSpPr>
        <p:grpSpPr>
          <a:xfrm>
            <a:off x="2434278" y="1390754"/>
            <a:ext cx="2050561" cy="2056110"/>
            <a:chOff x="4041594" y="1614897"/>
            <a:chExt cx="2050561" cy="205611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91080" y="1614897"/>
              <a:ext cx="1260022" cy="1260022"/>
            </a:xfrm>
            <a:prstGeom prst="rect">
              <a:avLst/>
            </a:prstGeom>
            <a:effectLst>
              <a:outerShdw blurRad="76200" dist="38100" dir="5400000" sx="102000" sy="102000" algn="t" rotWithShape="0">
                <a:prstClr val="black">
                  <a:alpha val="18000"/>
                </a:prstClr>
              </a:outerShdw>
            </a:effectLst>
          </p:spPr>
        </p:pic>
        <p:sp>
          <p:nvSpPr>
            <p:cNvPr id="27" name="矩形 26"/>
            <p:cNvSpPr/>
            <p:nvPr/>
          </p:nvSpPr>
          <p:spPr>
            <a:xfrm>
              <a:off x="4084319" y="3267893"/>
              <a:ext cx="2007836"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4391079" y="2893557"/>
              <a:ext cx="1338828" cy="369332"/>
            </a:xfrm>
            <a:prstGeom prst="rect">
              <a:avLst/>
            </a:prstGeom>
            <a:noFill/>
          </p:spPr>
          <p:txBody>
            <a:bodyPr wrap="none" rtlCol="0">
              <a:spAutoFit/>
            </a:bodyPr>
            <a:lstStyle/>
            <a:p>
              <a:r>
                <a:rPr lang="zh-CN" altLang="en-US" dirty="0" smtClean="0">
                  <a:solidFill>
                    <a:prstClr val="black">
                      <a:lumMod val="75000"/>
                      <a:lumOff val="25000"/>
                    </a:prstClr>
                  </a:solidFill>
                </a:rPr>
                <a:t>云计算头条</a:t>
              </a:r>
              <a:endParaRPr lang="zh-CN" altLang="en-US" dirty="0">
                <a:solidFill>
                  <a:prstClr val="black">
                    <a:lumMod val="75000"/>
                    <a:lumOff val="25000"/>
                  </a:prstClr>
                </a:solidFill>
              </a:endParaRPr>
            </a:p>
          </p:txBody>
        </p:sp>
        <p:sp>
          <p:nvSpPr>
            <p:cNvPr id="16" name="文本框 15"/>
            <p:cNvSpPr txBox="1"/>
            <p:nvPr/>
          </p:nvSpPr>
          <p:spPr>
            <a:xfrm>
              <a:off x="4041594" y="3313913"/>
              <a:ext cx="2050561"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err="1" smtClean="0">
                  <a:solidFill>
                    <a:prstClr val="white"/>
                  </a:solidFill>
                </a:rPr>
                <a:t>chinacloudnj</a:t>
              </a:r>
              <a:endParaRPr lang="zh-CN" altLang="en-US" sz="1400" dirty="0">
                <a:solidFill>
                  <a:prstClr val="white"/>
                </a:solidFill>
              </a:endParaRPr>
            </a:p>
          </p:txBody>
        </p:sp>
      </p:grpSp>
      <p:grpSp>
        <p:nvGrpSpPr>
          <p:cNvPr id="29" name="组合 28"/>
          <p:cNvGrpSpPr/>
          <p:nvPr/>
        </p:nvGrpSpPr>
        <p:grpSpPr>
          <a:xfrm>
            <a:off x="4774081" y="1397761"/>
            <a:ext cx="2037866" cy="2049103"/>
            <a:chOff x="582149" y="3930501"/>
            <a:chExt cx="2037866" cy="2049103"/>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7527" y="3930501"/>
              <a:ext cx="1260022" cy="1260022"/>
            </a:xfrm>
            <a:prstGeom prst="rect">
              <a:avLst/>
            </a:prstGeom>
            <a:effectLst>
              <a:outerShdw blurRad="76200" dist="38100" dir="5400000" sx="102000" sy="102000" algn="t" rotWithShape="0">
                <a:prstClr val="black">
                  <a:alpha val="18000"/>
                </a:prstClr>
              </a:outerShdw>
            </a:effectLst>
          </p:spPr>
        </p:pic>
        <p:sp>
          <p:nvSpPr>
            <p:cNvPr id="25" name="矩形 24"/>
            <p:cNvSpPr/>
            <p:nvPr/>
          </p:nvSpPr>
          <p:spPr>
            <a:xfrm>
              <a:off x="606863" y="5576490"/>
              <a:ext cx="1952625"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文本框 14"/>
            <p:cNvSpPr txBox="1"/>
            <p:nvPr/>
          </p:nvSpPr>
          <p:spPr>
            <a:xfrm>
              <a:off x="872338" y="5202565"/>
              <a:ext cx="1338828" cy="369332"/>
            </a:xfrm>
            <a:prstGeom prst="rect">
              <a:avLst/>
            </a:prstGeom>
            <a:noFill/>
          </p:spPr>
          <p:txBody>
            <a:bodyPr wrap="none" rtlCol="0">
              <a:spAutoFit/>
            </a:bodyPr>
            <a:lstStyle/>
            <a:p>
              <a:r>
                <a:rPr lang="zh-CN" altLang="en-US" dirty="0" smtClean="0">
                  <a:solidFill>
                    <a:prstClr val="black">
                      <a:lumMod val="75000"/>
                      <a:lumOff val="25000"/>
                    </a:prstClr>
                  </a:solidFill>
                </a:rPr>
                <a:t>中国大数据</a:t>
              </a:r>
              <a:endParaRPr lang="zh-CN" altLang="en-US" dirty="0">
                <a:solidFill>
                  <a:prstClr val="black">
                    <a:lumMod val="75000"/>
                    <a:lumOff val="25000"/>
                  </a:prstClr>
                </a:solidFill>
              </a:endParaRPr>
            </a:p>
          </p:txBody>
        </p:sp>
        <p:sp>
          <p:nvSpPr>
            <p:cNvPr id="17" name="文本框 16"/>
            <p:cNvSpPr txBox="1"/>
            <p:nvPr/>
          </p:nvSpPr>
          <p:spPr>
            <a:xfrm>
              <a:off x="582149" y="5622510"/>
              <a:ext cx="2037866" cy="307777"/>
            </a:xfrm>
            <a:prstGeom prst="rect">
              <a:avLst/>
            </a:prstGeom>
            <a:noFill/>
          </p:spPr>
          <p:txBody>
            <a:bodyPr wrap="none" rtlCol="0">
              <a:spAutoFit/>
            </a:bodyPr>
            <a:lstStyle/>
            <a:p>
              <a:r>
                <a:rPr lang="zh-CN" altLang="en-US" sz="1400" dirty="0">
                  <a:solidFill>
                    <a:prstClr val="white"/>
                  </a:solidFill>
                </a:rPr>
                <a:t>微</a:t>
              </a:r>
              <a:r>
                <a:rPr lang="zh-CN" altLang="en-US" sz="1400" dirty="0" smtClean="0">
                  <a:solidFill>
                    <a:prstClr val="white"/>
                  </a:solidFill>
                </a:rPr>
                <a:t>信号：</a:t>
              </a:r>
              <a:r>
                <a:rPr lang="en-US" altLang="zh-CN" sz="1400" dirty="0" err="1" smtClean="0">
                  <a:solidFill>
                    <a:prstClr val="white"/>
                  </a:solidFill>
                </a:rPr>
                <a:t>cstorbigdata</a:t>
              </a:r>
              <a:endParaRPr lang="zh-CN" altLang="en-US" sz="1400" dirty="0">
                <a:solidFill>
                  <a:prstClr val="white"/>
                </a:solidFill>
              </a:endParaRPr>
            </a:p>
          </p:txBody>
        </p:sp>
      </p:grpSp>
      <p:grpSp>
        <p:nvGrpSpPr>
          <p:cNvPr id="9" name="组合 8"/>
          <p:cNvGrpSpPr/>
          <p:nvPr/>
        </p:nvGrpSpPr>
        <p:grpSpPr>
          <a:xfrm>
            <a:off x="438986" y="1385044"/>
            <a:ext cx="1731564" cy="2061820"/>
            <a:chOff x="678693" y="1566220"/>
            <a:chExt cx="1731564" cy="206182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03" y="1566220"/>
              <a:ext cx="1260022" cy="1260022"/>
            </a:xfrm>
            <a:prstGeom prst="rect">
              <a:avLst/>
            </a:prstGeom>
            <a:effectLst>
              <a:outerShdw blurRad="76200" dist="38100" dir="5400000" sx="102000" sy="102000" algn="t" rotWithShape="0">
                <a:prstClr val="black">
                  <a:alpha val="18000"/>
                </a:prstClr>
              </a:outerShdw>
            </a:effectLst>
          </p:spPr>
        </p:pic>
        <p:sp>
          <p:nvSpPr>
            <p:cNvPr id="24" name="矩形 23"/>
            <p:cNvSpPr/>
            <p:nvPr/>
          </p:nvSpPr>
          <p:spPr>
            <a:xfrm>
              <a:off x="699619" y="3224926"/>
              <a:ext cx="1649882"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文本框 11"/>
            <p:cNvSpPr txBox="1"/>
            <p:nvPr/>
          </p:nvSpPr>
          <p:spPr>
            <a:xfrm>
              <a:off x="883104" y="2826242"/>
              <a:ext cx="1338828" cy="369332"/>
            </a:xfrm>
            <a:prstGeom prst="rect">
              <a:avLst/>
            </a:prstGeom>
            <a:noFill/>
          </p:spPr>
          <p:txBody>
            <a:bodyPr wrap="none" rtlCol="0">
              <a:spAutoFit/>
            </a:bodyPr>
            <a:lstStyle/>
            <a:p>
              <a:r>
                <a:rPr lang="zh-CN" altLang="en-US" dirty="0">
                  <a:solidFill>
                    <a:prstClr val="black">
                      <a:lumMod val="75000"/>
                      <a:lumOff val="25000"/>
                    </a:prstClr>
                  </a:solidFill>
                </a:rPr>
                <a:t>刘鹏</a:t>
              </a:r>
              <a:r>
                <a:rPr lang="zh-CN" altLang="en-US" dirty="0" smtClean="0">
                  <a:solidFill>
                    <a:prstClr val="black">
                      <a:lumMod val="75000"/>
                      <a:lumOff val="25000"/>
                    </a:prstClr>
                  </a:solidFill>
                </a:rPr>
                <a:t>看</a:t>
              </a:r>
              <a:r>
                <a:rPr lang="zh-CN" altLang="en-US" dirty="0">
                  <a:solidFill>
                    <a:prstClr val="black">
                      <a:lumMod val="75000"/>
                      <a:lumOff val="25000"/>
                    </a:prstClr>
                  </a:solidFill>
                </a:rPr>
                <a:t>未来</a:t>
              </a:r>
              <a:endParaRPr lang="zh-CN" altLang="en-US" dirty="0">
                <a:solidFill>
                  <a:prstClr val="black">
                    <a:lumMod val="75000"/>
                    <a:lumOff val="25000"/>
                  </a:prstClr>
                </a:solidFill>
              </a:endParaRPr>
            </a:p>
          </p:txBody>
        </p:sp>
        <p:sp>
          <p:nvSpPr>
            <p:cNvPr id="19" name="文本框 18"/>
            <p:cNvSpPr txBox="1"/>
            <p:nvPr/>
          </p:nvSpPr>
          <p:spPr>
            <a:xfrm>
              <a:off x="678693" y="3274617"/>
              <a:ext cx="1731564" cy="307777"/>
            </a:xfrm>
            <a:prstGeom prst="rect">
              <a:avLst/>
            </a:prstGeom>
            <a:noFill/>
          </p:spPr>
          <p:txBody>
            <a:bodyPr wrap="none" rtlCol="0">
              <a:spAutoFit/>
            </a:bodyPr>
            <a:lstStyle/>
            <a:p>
              <a:r>
                <a:rPr lang="zh-CN" altLang="en-US" sz="1400" dirty="0" smtClean="0">
                  <a:solidFill>
                    <a:prstClr val="white"/>
                  </a:solidFill>
                </a:rPr>
                <a:t>微信号：</a:t>
              </a:r>
              <a:r>
                <a:rPr lang="en-US" altLang="zh-CN" sz="1400" dirty="0" smtClean="0">
                  <a:solidFill>
                    <a:prstClr val="white"/>
                  </a:solidFill>
                </a:rPr>
                <a:t>lpoutlook</a:t>
              </a:r>
              <a:endParaRPr lang="zh-CN" altLang="en-US" sz="1400" dirty="0">
                <a:solidFill>
                  <a:prstClr val="white"/>
                </a:solidFill>
              </a:endParaRPr>
            </a:p>
          </p:txBody>
        </p:sp>
      </p:grpSp>
      <p:grpSp>
        <p:nvGrpSpPr>
          <p:cNvPr id="30" name="组合 29"/>
          <p:cNvGrpSpPr/>
          <p:nvPr/>
        </p:nvGrpSpPr>
        <p:grpSpPr>
          <a:xfrm>
            <a:off x="918871" y="3989955"/>
            <a:ext cx="2031325" cy="2041535"/>
            <a:chOff x="4047675" y="4206434"/>
            <a:chExt cx="2031325" cy="2041535"/>
          </a:xfrm>
        </p:grpSpPr>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079" y="4206434"/>
              <a:ext cx="1250812" cy="1250812"/>
            </a:xfrm>
            <a:prstGeom prst="rect">
              <a:avLst/>
            </a:prstGeom>
            <a:effectLst>
              <a:outerShdw blurRad="76200" dist="38100" dir="5400000" sx="102000" sy="102000" algn="t" rotWithShape="0">
                <a:prstClr val="black">
                  <a:alpha val="18000"/>
                </a:prstClr>
              </a:outerShdw>
            </a:effectLst>
          </p:spPr>
        </p:pic>
        <p:sp>
          <p:nvSpPr>
            <p:cNvPr id="26" name="矩形 25"/>
            <p:cNvSpPr/>
            <p:nvPr/>
          </p:nvSpPr>
          <p:spPr>
            <a:xfrm>
              <a:off x="4216437" y="5844855"/>
              <a:ext cx="1755613"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文本框 13"/>
            <p:cNvSpPr txBox="1"/>
            <p:nvPr/>
          </p:nvSpPr>
          <p:spPr>
            <a:xfrm>
              <a:off x="4047675" y="5458884"/>
              <a:ext cx="2031325" cy="369332"/>
            </a:xfrm>
            <a:prstGeom prst="rect">
              <a:avLst/>
            </a:prstGeom>
            <a:noFill/>
          </p:spPr>
          <p:txBody>
            <a:bodyPr wrap="none" rtlCol="0">
              <a:spAutoFit/>
            </a:bodyPr>
            <a:lstStyle/>
            <a:p>
              <a:r>
                <a:rPr lang="zh-CN" altLang="en-US" dirty="0" smtClean="0">
                  <a:solidFill>
                    <a:prstClr val="black">
                      <a:lumMod val="75000"/>
                      <a:lumOff val="25000"/>
                    </a:prstClr>
                  </a:solidFill>
                </a:rPr>
                <a:t>云创</a:t>
              </a:r>
              <a:r>
                <a:rPr lang="zh-CN" altLang="en-US" dirty="0">
                  <a:solidFill>
                    <a:prstClr val="black">
                      <a:lumMod val="75000"/>
                      <a:lumOff val="25000"/>
                    </a:prstClr>
                  </a:solidFill>
                </a:rPr>
                <a:t>大</a:t>
              </a:r>
              <a:r>
                <a:rPr lang="zh-CN" altLang="en-US" dirty="0" smtClean="0">
                  <a:solidFill>
                    <a:prstClr val="black">
                      <a:lumMod val="75000"/>
                      <a:lumOff val="25000"/>
                    </a:prstClr>
                  </a:solidFill>
                </a:rPr>
                <a:t>数据订阅号</a:t>
              </a:r>
              <a:endParaRPr lang="zh-CN" altLang="en-US" dirty="0">
                <a:solidFill>
                  <a:prstClr val="black">
                    <a:lumMod val="75000"/>
                    <a:lumOff val="25000"/>
                  </a:prstClr>
                </a:solidFill>
              </a:endParaRPr>
            </a:p>
          </p:txBody>
        </p:sp>
        <p:sp>
          <p:nvSpPr>
            <p:cNvPr id="20" name="文本框 19"/>
            <p:cNvSpPr txBox="1"/>
            <p:nvPr/>
          </p:nvSpPr>
          <p:spPr>
            <a:xfrm>
              <a:off x="4227051" y="5893463"/>
              <a:ext cx="1672574"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err="1" smtClean="0">
                  <a:solidFill>
                    <a:prstClr val="white"/>
                  </a:solidFill>
                </a:rPr>
                <a:t>cStor_cn</a:t>
              </a:r>
              <a:endParaRPr lang="zh-CN" altLang="en-US" sz="1400" dirty="0">
                <a:solidFill>
                  <a:prstClr val="white"/>
                </a:solidFill>
              </a:endParaRPr>
            </a:p>
          </p:txBody>
        </p:sp>
      </p:grpSp>
      <p:sp>
        <p:nvSpPr>
          <p:cNvPr id="4" name="TextBox 3"/>
          <p:cNvSpPr txBox="1"/>
          <p:nvPr/>
        </p:nvSpPr>
        <p:spPr>
          <a:xfrm>
            <a:off x="574106" y="191183"/>
            <a:ext cx="1800493" cy="646331"/>
          </a:xfrm>
          <a:prstGeom prst="rect">
            <a:avLst/>
          </a:prstGeom>
          <a:noFill/>
        </p:spPr>
        <p:txBody>
          <a:bodyPr wrap="none" rtlCol="0">
            <a:spAutoFit/>
          </a:bodyPr>
          <a:lstStyle/>
          <a:p>
            <a:r>
              <a:rPr lang="zh-CN" altLang="en-US" dirty="0">
                <a:solidFill>
                  <a:schemeClr val="bg2">
                    <a:lumMod val="50000"/>
                  </a:schemeClr>
                </a:solidFill>
              </a:rPr>
              <a:t>云</a:t>
            </a:r>
            <a:r>
              <a:rPr lang="zh-CN" altLang="en-US" dirty="0" smtClean="0">
                <a:solidFill>
                  <a:schemeClr val="bg2">
                    <a:lumMod val="50000"/>
                  </a:schemeClr>
                </a:solidFill>
              </a:rPr>
              <a:t>创公众</a:t>
            </a:r>
            <a:r>
              <a:rPr lang="zh-CN" altLang="en-US" dirty="0">
                <a:solidFill>
                  <a:schemeClr val="bg2">
                    <a:lumMod val="50000"/>
                  </a:schemeClr>
                </a:solidFill>
              </a:rPr>
              <a:t>号推荐</a:t>
            </a:r>
            <a:endParaRPr lang="zh-CN" altLang="en-US" dirty="0">
              <a:solidFill>
                <a:schemeClr val="bg2">
                  <a:lumMod val="50000"/>
                </a:schemeClr>
              </a:solidFill>
            </a:endParaRPr>
          </a:p>
          <a:p>
            <a:endParaRPr lang="zh-CN" altLang="en-US" dirty="0">
              <a:solidFill>
                <a:schemeClr val="bg2">
                  <a:lumMod val="50000"/>
                </a:schemeClr>
              </a:solidFill>
            </a:endParaRPr>
          </a:p>
        </p:txBody>
      </p:sp>
      <p:grpSp>
        <p:nvGrpSpPr>
          <p:cNvPr id="22" name="组合 21"/>
          <p:cNvGrpSpPr/>
          <p:nvPr/>
        </p:nvGrpSpPr>
        <p:grpSpPr>
          <a:xfrm>
            <a:off x="7087659" y="1397167"/>
            <a:ext cx="1755613" cy="2048632"/>
            <a:chOff x="7087659" y="1397167"/>
            <a:chExt cx="1755613" cy="2048632"/>
          </a:xfrm>
        </p:grpSpPr>
        <p:pic>
          <p:nvPicPr>
            <p:cNvPr id="2" name="Picture 2" descr="F:\微信\APP二维码\qrcode_for_gh_cc7b2f1bbc38_43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80291" y="1397167"/>
              <a:ext cx="1272247" cy="1272247"/>
            </a:xfrm>
            <a:prstGeom prst="rect">
              <a:avLst/>
            </a:prstGeom>
            <a:noFill/>
            <a:extLst>
              <a:ext uri="{909E8E84-426E-40DD-AFC4-6F175D3DCCD1}">
                <a14:hiddenFill xmlns:a14="http://schemas.microsoft.com/office/drawing/2010/main">
                  <a:solidFill>
                    <a:srgbClr val="FFFFFF"/>
                  </a:solidFill>
                </a14:hiddenFill>
              </a:ext>
            </a:extLst>
          </p:spPr>
        </p:pic>
        <p:sp>
          <p:nvSpPr>
            <p:cNvPr id="46" name="矩形 45"/>
            <p:cNvSpPr/>
            <p:nvPr/>
          </p:nvSpPr>
          <p:spPr>
            <a:xfrm>
              <a:off x="7087659" y="3042685"/>
              <a:ext cx="1755613"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3"/>
            <p:cNvSpPr txBox="1"/>
            <p:nvPr/>
          </p:nvSpPr>
          <p:spPr>
            <a:xfrm>
              <a:off x="7205593" y="2656714"/>
              <a:ext cx="1569660" cy="369332"/>
            </a:xfrm>
            <a:prstGeom prst="rect">
              <a:avLst/>
            </a:prstGeom>
            <a:noFill/>
          </p:spPr>
          <p:txBody>
            <a:bodyPr wrap="none" rtlCol="0">
              <a:spAutoFit/>
            </a:bodyPr>
            <a:lstStyle/>
            <a:p>
              <a:r>
                <a:rPr lang="zh-CN" altLang="en-US" dirty="0" smtClean="0">
                  <a:solidFill>
                    <a:prstClr val="black">
                      <a:lumMod val="75000"/>
                      <a:lumOff val="25000"/>
                    </a:prstClr>
                  </a:solidFill>
                </a:rPr>
                <a:t>深度学习世界</a:t>
              </a:r>
              <a:endParaRPr lang="zh-CN" altLang="en-US" dirty="0">
                <a:solidFill>
                  <a:prstClr val="black">
                    <a:lumMod val="75000"/>
                    <a:lumOff val="25000"/>
                  </a:prstClr>
                </a:solidFill>
              </a:endParaRPr>
            </a:p>
          </p:txBody>
        </p:sp>
        <p:sp>
          <p:nvSpPr>
            <p:cNvPr id="48" name="文本框 19"/>
            <p:cNvSpPr txBox="1"/>
            <p:nvPr/>
          </p:nvSpPr>
          <p:spPr>
            <a:xfrm>
              <a:off x="7098273" y="3091293"/>
              <a:ext cx="1682961"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smtClean="0">
                  <a:solidFill>
                    <a:prstClr val="white"/>
                  </a:solidFill>
                </a:rPr>
                <a:t>dl-world</a:t>
              </a:r>
              <a:endParaRPr lang="zh-CN" altLang="en-US" sz="1400" dirty="0">
                <a:solidFill>
                  <a:prstClr val="white"/>
                </a:solidFill>
              </a:endParaRPr>
            </a:p>
          </p:txBody>
        </p:sp>
      </p:grpSp>
      <p:grpSp>
        <p:nvGrpSpPr>
          <p:cNvPr id="18" name="组合 17"/>
          <p:cNvGrpSpPr/>
          <p:nvPr/>
        </p:nvGrpSpPr>
        <p:grpSpPr>
          <a:xfrm>
            <a:off x="3666912" y="3989955"/>
            <a:ext cx="2031325" cy="2048632"/>
            <a:chOff x="3666912" y="3989955"/>
            <a:chExt cx="2031325" cy="2048632"/>
          </a:xfrm>
        </p:grpSpPr>
        <p:pic>
          <p:nvPicPr>
            <p:cNvPr id="10" name="Picture 3" descr="F:\微信\APP二维码\服务号.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66604" y="3989955"/>
              <a:ext cx="1272247" cy="1272247"/>
            </a:xfrm>
            <a:prstGeom prst="rect">
              <a:avLst/>
            </a:prstGeom>
            <a:noFill/>
            <a:extLst>
              <a:ext uri="{909E8E84-426E-40DD-AFC4-6F175D3DCCD1}">
                <a14:hiddenFill xmlns:a14="http://schemas.microsoft.com/office/drawing/2010/main">
                  <a:solidFill>
                    <a:srgbClr val="FFFFFF"/>
                  </a:solidFill>
                </a14:hiddenFill>
              </a:ext>
            </a:extLst>
          </p:spPr>
        </p:pic>
        <p:sp>
          <p:nvSpPr>
            <p:cNvPr id="49" name="矩形 48"/>
            <p:cNvSpPr/>
            <p:nvPr/>
          </p:nvSpPr>
          <p:spPr>
            <a:xfrm>
              <a:off x="3824920" y="5635473"/>
              <a:ext cx="1755613"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文本框 13"/>
            <p:cNvSpPr txBox="1"/>
            <p:nvPr/>
          </p:nvSpPr>
          <p:spPr>
            <a:xfrm>
              <a:off x="3666912" y="5249502"/>
              <a:ext cx="2031325" cy="369332"/>
            </a:xfrm>
            <a:prstGeom prst="rect">
              <a:avLst/>
            </a:prstGeom>
            <a:noFill/>
          </p:spPr>
          <p:txBody>
            <a:bodyPr wrap="none" rtlCol="0">
              <a:spAutoFit/>
            </a:bodyPr>
            <a:lstStyle/>
            <a:p>
              <a:r>
                <a:rPr lang="zh-CN" altLang="en-US" dirty="0">
                  <a:solidFill>
                    <a:prstClr val="black">
                      <a:lumMod val="75000"/>
                      <a:lumOff val="25000"/>
                    </a:prstClr>
                  </a:solidFill>
                </a:rPr>
                <a:t>云创大</a:t>
              </a:r>
              <a:r>
                <a:rPr lang="zh-CN" altLang="en-US" dirty="0" smtClean="0">
                  <a:solidFill>
                    <a:prstClr val="black">
                      <a:lumMod val="75000"/>
                      <a:lumOff val="25000"/>
                    </a:prstClr>
                  </a:solidFill>
                </a:rPr>
                <a:t>数据服务号</a:t>
              </a:r>
              <a:endParaRPr lang="zh-CN" altLang="en-US" dirty="0">
                <a:solidFill>
                  <a:prstClr val="black">
                    <a:lumMod val="75000"/>
                    <a:lumOff val="25000"/>
                  </a:prstClr>
                </a:solidFill>
              </a:endParaRPr>
            </a:p>
          </p:txBody>
        </p:sp>
        <p:sp>
          <p:nvSpPr>
            <p:cNvPr id="51" name="文本框 19"/>
            <p:cNvSpPr txBox="1"/>
            <p:nvPr/>
          </p:nvSpPr>
          <p:spPr>
            <a:xfrm>
              <a:off x="3835534" y="5684081"/>
              <a:ext cx="1588320"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err="1" smtClean="0">
                  <a:solidFill>
                    <a:prstClr val="white"/>
                  </a:solidFill>
                </a:rPr>
                <a:t>cstorfw</a:t>
              </a:r>
              <a:endParaRPr lang="zh-CN" altLang="en-US" sz="1400" dirty="0">
                <a:solidFill>
                  <a:prstClr val="white"/>
                </a:solidFill>
              </a:endParaRPr>
            </a:p>
          </p:txBody>
        </p:sp>
      </p:grpSp>
      <p:grpSp>
        <p:nvGrpSpPr>
          <p:cNvPr id="23" name="组合 22"/>
          <p:cNvGrpSpPr/>
          <p:nvPr/>
        </p:nvGrpSpPr>
        <p:grpSpPr>
          <a:xfrm>
            <a:off x="6210994" y="3989955"/>
            <a:ext cx="2492990" cy="2048632"/>
            <a:chOff x="6210994" y="3989955"/>
            <a:chExt cx="2492990" cy="2048632"/>
          </a:xfrm>
        </p:grpSpPr>
        <p:sp>
          <p:nvSpPr>
            <p:cNvPr id="53" name="文本框 13"/>
            <p:cNvSpPr txBox="1"/>
            <p:nvPr/>
          </p:nvSpPr>
          <p:spPr>
            <a:xfrm>
              <a:off x="6210994" y="5249502"/>
              <a:ext cx="2492990" cy="369332"/>
            </a:xfrm>
            <a:prstGeom prst="rect">
              <a:avLst/>
            </a:prstGeom>
            <a:noFill/>
          </p:spPr>
          <p:txBody>
            <a:bodyPr wrap="none" rtlCol="0">
              <a:spAutoFit/>
            </a:bodyPr>
            <a:lstStyle/>
            <a:p>
              <a:r>
                <a:rPr lang="zh-CN" altLang="en-US" dirty="0" smtClean="0">
                  <a:solidFill>
                    <a:prstClr val="black">
                      <a:lumMod val="75000"/>
                      <a:lumOff val="25000"/>
                    </a:prstClr>
                  </a:solidFill>
                </a:rPr>
                <a:t>高校大</a:t>
              </a:r>
              <a:r>
                <a:rPr lang="zh-CN" altLang="en-US" dirty="0">
                  <a:solidFill>
                    <a:prstClr val="black">
                      <a:lumMod val="75000"/>
                      <a:lumOff val="25000"/>
                    </a:prstClr>
                  </a:solidFill>
                </a:rPr>
                <a:t>数据</a:t>
              </a:r>
              <a:r>
                <a:rPr lang="zh-CN" altLang="en-US" dirty="0" smtClean="0">
                  <a:solidFill>
                    <a:prstClr val="black">
                      <a:lumMod val="75000"/>
                      <a:lumOff val="25000"/>
                    </a:prstClr>
                  </a:solidFill>
                </a:rPr>
                <a:t>与</a:t>
              </a:r>
              <a:r>
                <a:rPr lang="zh-CN" altLang="en-US" dirty="0">
                  <a:solidFill>
                    <a:prstClr val="black">
                      <a:lumMod val="75000"/>
                      <a:lumOff val="25000"/>
                    </a:prstClr>
                  </a:solidFill>
                </a:rPr>
                <a:t>人工智能</a:t>
              </a:r>
              <a:endParaRPr lang="zh-CN" altLang="en-US" dirty="0">
                <a:solidFill>
                  <a:prstClr val="black">
                    <a:lumMod val="75000"/>
                    <a:lumOff val="25000"/>
                  </a:prstClr>
                </a:solidFill>
              </a:endParaRPr>
            </a:p>
          </p:txBody>
        </p:sp>
        <p:grpSp>
          <p:nvGrpSpPr>
            <p:cNvPr id="21" name="组合 20"/>
            <p:cNvGrpSpPr/>
            <p:nvPr/>
          </p:nvGrpSpPr>
          <p:grpSpPr>
            <a:xfrm>
              <a:off x="6553804" y="3989955"/>
              <a:ext cx="1755613" cy="2048632"/>
              <a:chOff x="6553804" y="3989955"/>
              <a:chExt cx="1755613" cy="2048632"/>
            </a:xfrm>
          </p:grpSpPr>
          <p:pic>
            <p:nvPicPr>
              <p:cNvPr id="11" name="Picture 4" descr="F:\微信\APP二维码\qrcode_for_gh_36578c7d93ba_86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1947" y="3989955"/>
                <a:ext cx="1239328" cy="1239328"/>
              </a:xfrm>
              <a:prstGeom prst="rect">
                <a:avLst/>
              </a:prstGeom>
              <a:noFill/>
              <a:extLst>
                <a:ext uri="{909E8E84-426E-40DD-AFC4-6F175D3DCCD1}">
                  <a14:hiddenFill xmlns:a14="http://schemas.microsoft.com/office/drawing/2010/main">
                    <a:solidFill>
                      <a:srgbClr val="FFFFFF"/>
                    </a:solidFill>
                  </a14:hiddenFill>
                </a:ext>
              </a:extLst>
            </p:spPr>
          </p:pic>
          <p:sp>
            <p:nvSpPr>
              <p:cNvPr id="52" name="矩形 51"/>
              <p:cNvSpPr/>
              <p:nvPr/>
            </p:nvSpPr>
            <p:spPr>
              <a:xfrm>
                <a:off x="6553804" y="5635473"/>
                <a:ext cx="1755613"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文本框 19"/>
              <p:cNvSpPr txBox="1"/>
              <p:nvPr/>
            </p:nvSpPr>
            <p:spPr>
              <a:xfrm>
                <a:off x="6564418" y="5684081"/>
                <a:ext cx="1596912"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err="1" smtClean="0">
                    <a:solidFill>
                      <a:prstClr val="white"/>
                    </a:solidFill>
                  </a:rPr>
                  <a:t>data_AI</a:t>
                </a:r>
                <a:endParaRPr lang="zh-CN" altLang="en-US" sz="1400" dirty="0">
                  <a:solidFill>
                    <a:prstClr val="white"/>
                  </a:solidFill>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
            <a:ext cx="9144000" cy="742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TextBox 38"/>
          <p:cNvSpPr txBox="1"/>
          <p:nvPr/>
        </p:nvSpPr>
        <p:spPr>
          <a:xfrm>
            <a:off x="475549" y="184284"/>
            <a:ext cx="1552028" cy="646331"/>
          </a:xfrm>
          <a:prstGeom prst="rect">
            <a:avLst/>
          </a:prstGeom>
          <a:noFill/>
        </p:spPr>
        <p:txBody>
          <a:bodyPr wrap="none" rtlCol="0">
            <a:spAutoFit/>
          </a:bodyPr>
          <a:lstStyle/>
          <a:p>
            <a:r>
              <a:rPr lang="zh-CN" altLang="en-US" dirty="0" smtClean="0">
                <a:solidFill>
                  <a:schemeClr val="bg2">
                    <a:lumMod val="50000"/>
                  </a:schemeClr>
                </a:solidFill>
              </a:rPr>
              <a:t>手机</a:t>
            </a:r>
            <a:r>
              <a:rPr lang="en-US" altLang="zh-CN" dirty="0" smtClean="0">
                <a:solidFill>
                  <a:schemeClr val="bg2">
                    <a:lumMod val="50000"/>
                  </a:schemeClr>
                </a:solidFill>
              </a:rPr>
              <a:t>APP</a:t>
            </a:r>
            <a:r>
              <a:rPr lang="zh-CN" altLang="en-US" dirty="0">
                <a:solidFill>
                  <a:schemeClr val="bg2">
                    <a:lumMod val="50000"/>
                  </a:schemeClr>
                </a:solidFill>
              </a:rPr>
              <a:t>推荐</a:t>
            </a:r>
            <a:endParaRPr lang="zh-CN" altLang="en-US" dirty="0">
              <a:solidFill>
                <a:schemeClr val="bg2">
                  <a:lumMod val="50000"/>
                </a:schemeClr>
              </a:solidFill>
            </a:endParaRPr>
          </a:p>
          <a:p>
            <a:endParaRPr lang="zh-CN" altLang="en-US" dirty="0">
              <a:solidFill>
                <a:schemeClr val="bg2">
                  <a:lumMod val="50000"/>
                </a:schemeClr>
              </a:solidFill>
            </a:endParaRPr>
          </a:p>
        </p:txBody>
      </p:sp>
      <p:grpSp>
        <p:nvGrpSpPr>
          <p:cNvPr id="21" name="组合 20"/>
          <p:cNvGrpSpPr/>
          <p:nvPr/>
        </p:nvGrpSpPr>
        <p:grpSpPr>
          <a:xfrm>
            <a:off x="106762" y="1145478"/>
            <a:ext cx="2303744" cy="4112860"/>
            <a:chOff x="97237" y="1145478"/>
            <a:chExt cx="2303744" cy="411286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97237" y="1145478"/>
              <a:ext cx="2303744" cy="4112860"/>
            </a:xfrm>
            <a:prstGeom prst="rect">
              <a:avLst/>
            </a:prstGeom>
            <a:noFill/>
            <a:effectLst>
              <a:reflection blurRad="6350" stA="30000" endPos="17000" dist="12700" dir="5400000" sy="-100000" algn="bl" rotWithShape="0"/>
            </a:effectLst>
            <a:extLst>
              <a:ext uri="{909E8E84-426E-40DD-AFC4-6F175D3DCCD1}">
                <a14:hiddenFill xmlns:a14="http://schemas.microsoft.com/office/drawing/2010/main">
                  <a:solidFill>
                    <a:srgbClr val="FFFFFF"/>
                  </a:solidFill>
                </a14:hiddenFill>
              </a:ext>
            </a:extLst>
          </p:spPr>
        </p:pic>
        <p:pic>
          <p:nvPicPr>
            <p:cNvPr id="3076" name="Picture 4" descr="F:\微信\APP二维码\我的PM2.5--已测试.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188" y="1943233"/>
              <a:ext cx="1257537" cy="1257537"/>
            </a:xfrm>
            <a:prstGeom prst="rect">
              <a:avLst/>
            </a:prstGeom>
            <a:noFill/>
            <a:extLst>
              <a:ext uri="{909E8E84-426E-40DD-AFC4-6F175D3DCCD1}">
                <a14:hiddenFill xmlns:a14="http://schemas.microsoft.com/office/drawing/2010/main">
                  <a:solidFill>
                    <a:srgbClr val="FFFFFF"/>
                  </a:solidFill>
                </a14:hiddenFill>
              </a:ext>
            </a:extLst>
          </p:spPr>
        </p:pic>
        <p:sp>
          <p:nvSpPr>
            <p:cNvPr id="37" name="文本框 18"/>
            <p:cNvSpPr txBox="1"/>
            <p:nvPr/>
          </p:nvSpPr>
          <p:spPr>
            <a:xfrm>
              <a:off x="611805" y="3338868"/>
              <a:ext cx="1253869" cy="338554"/>
            </a:xfrm>
            <a:prstGeom prst="rect">
              <a:avLst/>
            </a:prstGeom>
            <a:noFill/>
          </p:spPr>
          <p:txBody>
            <a:bodyPr wrap="none" rtlCol="0">
              <a:spAutoFit/>
            </a:bodyPr>
            <a:lstStyle/>
            <a:p>
              <a:r>
                <a:rPr lang="zh-CN" altLang="en-US" sz="1600" b="1" dirty="0">
                  <a:solidFill>
                    <a:schemeClr val="tx1">
                      <a:lumMod val="85000"/>
                      <a:lumOff val="15000"/>
                    </a:schemeClr>
                  </a:solidFill>
                </a:rPr>
                <a:t>我的</a:t>
              </a:r>
              <a:r>
                <a:rPr lang="en-US" altLang="zh-CN" sz="1600" b="1" dirty="0" smtClean="0">
                  <a:solidFill>
                    <a:schemeClr val="tx1">
                      <a:lumMod val="85000"/>
                      <a:lumOff val="15000"/>
                    </a:schemeClr>
                  </a:solidFill>
                </a:rPr>
                <a:t>PM2.5</a:t>
              </a:r>
              <a:endParaRPr lang="en-US" altLang="zh-CN" sz="1600" b="1" dirty="0" smtClean="0">
                <a:solidFill>
                  <a:schemeClr val="tx1">
                    <a:lumMod val="85000"/>
                    <a:lumOff val="15000"/>
                  </a:schemeClr>
                </a:solidFill>
              </a:endParaRPr>
            </a:p>
          </p:txBody>
        </p:sp>
        <p:sp>
          <p:nvSpPr>
            <p:cNvPr id="18" name="TextBox 17"/>
            <p:cNvSpPr txBox="1"/>
            <p:nvPr/>
          </p:nvSpPr>
          <p:spPr>
            <a:xfrm>
              <a:off x="630663" y="3732155"/>
              <a:ext cx="1415772" cy="1077218"/>
            </a:xfrm>
            <a:prstGeom prst="rect">
              <a:avLst/>
            </a:prstGeom>
            <a:noFill/>
          </p:spPr>
          <p:txBody>
            <a:bodyPr wrap="none" rtlCol="0">
              <a:spAutoFit/>
            </a:bodyPr>
            <a:lstStyle/>
            <a:p>
              <a:r>
                <a:rPr lang="zh-CN" altLang="en-US" sz="1600" dirty="0">
                  <a:solidFill>
                    <a:schemeClr val="tx1">
                      <a:lumMod val="65000"/>
                      <a:lumOff val="35000"/>
                    </a:schemeClr>
                  </a:solidFill>
                </a:rPr>
                <a:t>随时随地准确</a:t>
              </a:r>
              <a:endParaRPr lang="en-US" altLang="zh-CN" sz="1600" dirty="0">
                <a:solidFill>
                  <a:schemeClr val="tx1">
                    <a:lumMod val="65000"/>
                    <a:lumOff val="35000"/>
                  </a:schemeClr>
                </a:solidFill>
              </a:endParaRPr>
            </a:p>
            <a:p>
              <a:r>
                <a:rPr lang="zh-CN" altLang="en-US" sz="1600" dirty="0">
                  <a:solidFill>
                    <a:schemeClr val="tx1">
                      <a:lumMod val="65000"/>
                      <a:lumOff val="35000"/>
                    </a:schemeClr>
                  </a:solidFill>
                </a:rPr>
                <a:t>查看身边的</a:t>
              </a:r>
              <a:endParaRPr lang="en-US" altLang="zh-CN" sz="1600" dirty="0">
                <a:solidFill>
                  <a:schemeClr val="tx1">
                    <a:lumMod val="65000"/>
                    <a:lumOff val="35000"/>
                  </a:schemeClr>
                </a:solidFill>
              </a:endParaRPr>
            </a:p>
            <a:p>
              <a:r>
                <a:rPr lang="en-US" altLang="zh-CN" sz="1600" dirty="0">
                  <a:solidFill>
                    <a:schemeClr val="tx1">
                      <a:lumMod val="65000"/>
                      <a:lumOff val="35000"/>
                    </a:schemeClr>
                  </a:solidFill>
                </a:rPr>
                <a:t>PM2.5</a:t>
              </a:r>
              <a:r>
                <a:rPr lang="zh-CN" altLang="en-US" sz="1600" dirty="0" smtClean="0">
                  <a:solidFill>
                    <a:schemeClr val="tx1">
                      <a:lumMod val="65000"/>
                      <a:lumOff val="35000"/>
                    </a:schemeClr>
                  </a:solidFill>
                </a:rPr>
                <a:t>值</a:t>
              </a:r>
              <a:endParaRPr lang="zh-CN" altLang="en-US" sz="1600" dirty="0">
                <a:solidFill>
                  <a:schemeClr val="tx1">
                    <a:lumMod val="65000"/>
                    <a:lumOff val="35000"/>
                  </a:schemeClr>
                </a:solidFill>
              </a:endParaRPr>
            </a:p>
            <a:p>
              <a:endParaRPr lang="zh-CN" altLang="en-US" sz="1600" dirty="0">
                <a:solidFill>
                  <a:schemeClr val="tx1">
                    <a:lumMod val="65000"/>
                    <a:lumOff val="35000"/>
                  </a:schemeClr>
                </a:solidFill>
              </a:endParaRPr>
            </a:p>
          </p:txBody>
        </p:sp>
      </p:grpSp>
      <p:grpSp>
        <p:nvGrpSpPr>
          <p:cNvPr id="22" name="组合 21"/>
          <p:cNvGrpSpPr/>
          <p:nvPr/>
        </p:nvGrpSpPr>
        <p:grpSpPr>
          <a:xfrm>
            <a:off x="2293986" y="1145478"/>
            <a:ext cx="2303744" cy="4112860"/>
            <a:chOff x="2293986" y="1145478"/>
            <a:chExt cx="2303744" cy="4112860"/>
          </a:xfrm>
        </p:grpSpPr>
        <p:pic>
          <p:nvPicPr>
            <p:cNvPr id="55"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2293986" y="1145478"/>
              <a:ext cx="2303744" cy="4112860"/>
            </a:xfrm>
            <a:prstGeom prst="rect">
              <a:avLst/>
            </a:prstGeom>
            <a:noFill/>
            <a:effectLst>
              <a:reflection blurRad="6350" stA="30000" endPos="17000" dist="12700" dir="5400000" sy="-100000" algn="bl" rotWithShape="0"/>
            </a:effectLst>
            <a:extLst>
              <a:ext uri="{909E8E84-426E-40DD-AFC4-6F175D3DCCD1}">
                <a14:hiddenFill xmlns:a14="http://schemas.microsoft.com/office/drawing/2010/main">
                  <a:solidFill>
                    <a:srgbClr val="FFFFFF"/>
                  </a:solidFill>
                </a14:hiddenFill>
              </a:ext>
            </a:extLst>
          </p:spPr>
        </p:pic>
        <p:pic>
          <p:nvPicPr>
            <p:cNvPr id="3075" name="Picture 3" descr="F:\微信\APP二维码\同声译-已测试.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5312" y="1940747"/>
              <a:ext cx="1260023" cy="1260023"/>
            </a:xfrm>
            <a:prstGeom prst="rect">
              <a:avLst/>
            </a:prstGeom>
            <a:noFill/>
            <a:extLst>
              <a:ext uri="{909E8E84-426E-40DD-AFC4-6F175D3DCCD1}">
                <a14:hiddenFill xmlns:a14="http://schemas.microsoft.com/office/drawing/2010/main">
                  <a:solidFill>
                    <a:srgbClr val="FFFFFF"/>
                  </a:solidFill>
                </a14:hiddenFill>
              </a:ext>
            </a:extLst>
          </p:spPr>
        </p:pic>
        <p:sp>
          <p:nvSpPr>
            <p:cNvPr id="41" name="文本框 18"/>
            <p:cNvSpPr txBox="1"/>
            <p:nvPr/>
          </p:nvSpPr>
          <p:spPr>
            <a:xfrm>
              <a:off x="3048916" y="3347494"/>
              <a:ext cx="800219" cy="338554"/>
            </a:xfrm>
            <a:prstGeom prst="rect">
              <a:avLst/>
            </a:prstGeom>
            <a:noFill/>
          </p:spPr>
          <p:txBody>
            <a:bodyPr wrap="none" rtlCol="0">
              <a:spAutoFit/>
            </a:bodyPr>
            <a:lstStyle/>
            <a:p>
              <a:r>
                <a:rPr lang="zh-CN" altLang="en-US" sz="1600" b="1" dirty="0">
                  <a:solidFill>
                    <a:schemeClr val="tx1">
                      <a:lumMod val="85000"/>
                      <a:lumOff val="15000"/>
                    </a:schemeClr>
                  </a:solidFill>
                </a:rPr>
                <a:t>同声译</a:t>
              </a:r>
              <a:endParaRPr lang="zh-CN" altLang="en-US" sz="1600" b="1" dirty="0">
                <a:solidFill>
                  <a:schemeClr val="tx1">
                    <a:lumMod val="85000"/>
                    <a:lumOff val="15000"/>
                  </a:schemeClr>
                </a:solidFill>
              </a:endParaRPr>
            </a:p>
          </p:txBody>
        </p:sp>
        <p:sp>
          <p:nvSpPr>
            <p:cNvPr id="62" name="TextBox 61"/>
            <p:cNvSpPr txBox="1"/>
            <p:nvPr/>
          </p:nvSpPr>
          <p:spPr>
            <a:xfrm>
              <a:off x="2767437" y="3732155"/>
              <a:ext cx="1451038" cy="830997"/>
            </a:xfrm>
            <a:prstGeom prst="rect">
              <a:avLst/>
            </a:prstGeom>
            <a:noFill/>
          </p:spPr>
          <p:txBody>
            <a:bodyPr wrap="none" rtlCol="0">
              <a:spAutoFit/>
            </a:bodyPr>
            <a:lstStyle/>
            <a:p>
              <a:r>
                <a:rPr lang="zh-CN" altLang="en-US" sz="1600" dirty="0">
                  <a:solidFill>
                    <a:schemeClr val="tx1">
                      <a:lumMod val="65000"/>
                      <a:lumOff val="35000"/>
                    </a:schemeClr>
                  </a:solidFill>
                </a:rPr>
                <a:t>支持</a:t>
              </a:r>
              <a:r>
                <a:rPr lang="en-US" altLang="zh-CN" sz="1600" dirty="0">
                  <a:solidFill>
                    <a:schemeClr val="tx1">
                      <a:lumMod val="65000"/>
                      <a:lumOff val="35000"/>
                    </a:schemeClr>
                  </a:solidFill>
                </a:rPr>
                <a:t>26</a:t>
              </a:r>
              <a:r>
                <a:rPr lang="zh-CN" altLang="en-US" sz="1600" dirty="0">
                  <a:solidFill>
                    <a:schemeClr val="tx1">
                      <a:lumMod val="65000"/>
                      <a:lumOff val="35000"/>
                    </a:schemeClr>
                  </a:solidFill>
                </a:rPr>
                <a:t>种</a:t>
              </a:r>
              <a:r>
                <a:rPr lang="zh-CN" altLang="en-US" sz="1600" dirty="0" smtClean="0">
                  <a:solidFill>
                    <a:schemeClr val="tx1">
                      <a:lumMod val="65000"/>
                      <a:lumOff val="35000"/>
                    </a:schemeClr>
                  </a:solidFill>
                </a:rPr>
                <a:t>语言</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互</a:t>
              </a:r>
              <a:r>
                <a:rPr lang="zh-CN" altLang="en-US" sz="1600" dirty="0">
                  <a:solidFill>
                    <a:schemeClr val="tx1">
                      <a:lumMod val="65000"/>
                      <a:lumOff val="35000"/>
                    </a:schemeClr>
                  </a:solidFill>
                </a:rPr>
                <a:t>译的实时</a:t>
              </a:r>
              <a:r>
                <a:rPr lang="zh-CN" altLang="en-US" sz="1600" dirty="0" smtClean="0">
                  <a:solidFill>
                    <a:schemeClr val="tx1">
                      <a:lumMod val="65000"/>
                      <a:lumOff val="35000"/>
                    </a:schemeClr>
                  </a:solidFill>
                </a:rPr>
                <a:t>翻</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译软件</a:t>
              </a:r>
              <a:endParaRPr lang="zh-CN" altLang="en-US" sz="1600" dirty="0">
                <a:solidFill>
                  <a:schemeClr val="tx1">
                    <a:lumMod val="65000"/>
                    <a:lumOff val="35000"/>
                  </a:schemeClr>
                </a:solidFill>
              </a:endParaRPr>
            </a:p>
          </p:txBody>
        </p:sp>
      </p:grpSp>
      <p:grpSp>
        <p:nvGrpSpPr>
          <p:cNvPr id="36" name="组合 35"/>
          <p:cNvGrpSpPr/>
          <p:nvPr/>
        </p:nvGrpSpPr>
        <p:grpSpPr>
          <a:xfrm>
            <a:off x="6691416" y="1145478"/>
            <a:ext cx="2303744" cy="4112860"/>
            <a:chOff x="6691416" y="1145478"/>
            <a:chExt cx="2303744" cy="4112860"/>
          </a:xfrm>
        </p:grpSpPr>
        <p:pic>
          <p:nvPicPr>
            <p:cNvPr id="57"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6691416" y="1145478"/>
              <a:ext cx="2303744" cy="4112860"/>
            </a:xfrm>
            <a:prstGeom prst="rect">
              <a:avLst/>
            </a:prstGeom>
            <a:noFill/>
            <a:effectLst>
              <a:reflection blurRad="6350" stA="30000" endPos="17000" dist="12700" dir="5400000" sy="-100000" algn="bl" rotWithShape="0"/>
            </a:effectLst>
            <a:extLst>
              <a:ext uri="{909E8E84-426E-40DD-AFC4-6F175D3DCCD1}">
                <a14:hiddenFill xmlns:a14="http://schemas.microsoft.com/office/drawing/2010/main">
                  <a:solidFill>
                    <a:srgbClr val="FFFFFF"/>
                  </a:solidFill>
                </a14:hiddenFill>
              </a:ext>
            </a:extLst>
          </p:spPr>
        </p:pic>
        <p:pic>
          <p:nvPicPr>
            <p:cNvPr id="3074" name="Picture 2" descr="F:\微信\APP二维码\科技头条Android版.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324" y="1943233"/>
              <a:ext cx="1294820" cy="1294820"/>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18"/>
            <p:cNvSpPr txBox="1"/>
            <p:nvPr/>
          </p:nvSpPr>
          <p:spPr>
            <a:xfrm>
              <a:off x="7446450" y="3374551"/>
              <a:ext cx="1005403" cy="338554"/>
            </a:xfrm>
            <a:prstGeom prst="rect">
              <a:avLst/>
            </a:prstGeom>
            <a:noFill/>
          </p:spPr>
          <p:txBody>
            <a:bodyPr wrap="none" rtlCol="0">
              <a:spAutoFit/>
            </a:bodyPr>
            <a:lstStyle/>
            <a:p>
              <a:r>
                <a:rPr lang="zh-CN" altLang="en-US" sz="1600" b="1" dirty="0">
                  <a:solidFill>
                    <a:schemeClr val="tx1">
                      <a:lumMod val="85000"/>
                      <a:lumOff val="15000"/>
                    </a:schemeClr>
                  </a:solidFill>
                </a:rPr>
                <a:t>科技头条</a:t>
              </a:r>
              <a:endParaRPr lang="zh-CN" altLang="en-US" sz="1600" b="1" dirty="0">
                <a:solidFill>
                  <a:schemeClr val="tx1">
                    <a:lumMod val="85000"/>
                    <a:lumOff val="15000"/>
                  </a:schemeClr>
                </a:solidFill>
              </a:endParaRPr>
            </a:p>
          </p:txBody>
        </p:sp>
        <p:sp>
          <p:nvSpPr>
            <p:cNvPr id="63" name="TextBox 62"/>
            <p:cNvSpPr txBox="1"/>
            <p:nvPr/>
          </p:nvSpPr>
          <p:spPr>
            <a:xfrm>
              <a:off x="7212224" y="3855265"/>
              <a:ext cx="1415772" cy="584775"/>
            </a:xfrm>
            <a:prstGeom prst="rect">
              <a:avLst/>
            </a:prstGeom>
            <a:noFill/>
          </p:spPr>
          <p:txBody>
            <a:bodyPr wrap="none" rtlCol="0">
              <a:spAutoFit/>
            </a:bodyPr>
            <a:lstStyle/>
            <a:p>
              <a:r>
                <a:rPr lang="zh-CN" altLang="en-US" sz="1600" dirty="0">
                  <a:solidFill>
                    <a:schemeClr val="tx1">
                      <a:lumMod val="65000"/>
                      <a:lumOff val="35000"/>
                    </a:schemeClr>
                  </a:solidFill>
                </a:rPr>
                <a:t>汇聚前沿</a:t>
              </a:r>
              <a:r>
                <a:rPr lang="zh-CN" altLang="en-US" sz="1600" dirty="0" smtClean="0">
                  <a:solidFill>
                    <a:schemeClr val="tx1">
                      <a:lumMod val="65000"/>
                      <a:lumOff val="35000"/>
                    </a:schemeClr>
                  </a:solidFill>
                </a:rPr>
                <a:t>资讯</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的</a:t>
              </a:r>
              <a:r>
                <a:rPr lang="zh-CN" altLang="en-US" sz="1600" dirty="0">
                  <a:solidFill>
                    <a:schemeClr val="tx1">
                      <a:lumMod val="65000"/>
                      <a:lumOff val="35000"/>
                    </a:schemeClr>
                  </a:solidFill>
                </a:rPr>
                <a:t>科技情报站</a:t>
              </a:r>
              <a:endParaRPr lang="zh-CN" altLang="en-US" sz="1600" dirty="0">
                <a:solidFill>
                  <a:schemeClr val="tx1">
                    <a:lumMod val="65000"/>
                    <a:lumOff val="35000"/>
                  </a:schemeClr>
                </a:solidFill>
              </a:endParaRPr>
            </a:p>
          </p:txBody>
        </p:sp>
      </p:grpSp>
      <p:grpSp>
        <p:nvGrpSpPr>
          <p:cNvPr id="23" name="组合 22"/>
          <p:cNvGrpSpPr/>
          <p:nvPr/>
        </p:nvGrpSpPr>
        <p:grpSpPr>
          <a:xfrm>
            <a:off x="4485142" y="1145478"/>
            <a:ext cx="2303744" cy="4112860"/>
            <a:chOff x="4485142" y="1145478"/>
            <a:chExt cx="2303744" cy="4112860"/>
          </a:xfrm>
        </p:grpSpPr>
        <p:pic>
          <p:nvPicPr>
            <p:cNvPr id="56"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4485142" y="1145478"/>
              <a:ext cx="2303744" cy="4112860"/>
            </a:xfrm>
            <a:prstGeom prst="rect">
              <a:avLst/>
            </a:prstGeom>
            <a:noFill/>
            <a:effectLst>
              <a:reflection blurRad="6350" stA="30000" endPos="17000" dist="12700" dir="5400000" sy="-100000" algn="bl" rotWithShape="0"/>
            </a:effectLst>
            <a:extLst>
              <a:ext uri="{909E8E84-426E-40DD-AFC4-6F175D3DCCD1}">
                <a14:hiddenFill xmlns:a14="http://schemas.microsoft.com/office/drawing/2010/main">
                  <a:solidFill>
                    <a:srgbClr val="FFFFFF"/>
                  </a:solidFill>
                </a14:hiddenFill>
              </a:ext>
            </a:extLst>
          </p:spPr>
        </p:pic>
        <p:pic>
          <p:nvPicPr>
            <p:cNvPr id="3077" name="Picture 5" descr="F:\微信\APP二维码\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365" y="1929395"/>
              <a:ext cx="1285211" cy="1285211"/>
            </a:xfrm>
            <a:prstGeom prst="rect">
              <a:avLst/>
            </a:prstGeom>
            <a:noFill/>
            <a:extLst>
              <a:ext uri="{909E8E84-426E-40DD-AFC4-6F175D3DCCD1}">
                <a14:hiddenFill xmlns:a14="http://schemas.microsoft.com/office/drawing/2010/main">
                  <a:solidFill>
                    <a:srgbClr val="FFFFFF"/>
                  </a:solidFill>
                </a14:hiddenFill>
              </a:ext>
            </a:extLst>
          </p:spPr>
        </p:pic>
        <p:sp>
          <p:nvSpPr>
            <p:cNvPr id="43" name="文本框 18"/>
            <p:cNvSpPr txBox="1"/>
            <p:nvPr/>
          </p:nvSpPr>
          <p:spPr>
            <a:xfrm>
              <a:off x="5200146" y="3347665"/>
              <a:ext cx="1005403" cy="338554"/>
            </a:xfrm>
            <a:prstGeom prst="rect">
              <a:avLst/>
            </a:prstGeom>
            <a:noFill/>
          </p:spPr>
          <p:txBody>
            <a:bodyPr wrap="none" rtlCol="0">
              <a:spAutoFit/>
            </a:bodyPr>
            <a:lstStyle/>
            <a:p>
              <a:r>
                <a:rPr lang="zh-CN" altLang="en-US" sz="1600" b="1" dirty="0">
                  <a:solidFill>
                    <a:schemeClr val="tx1">
                      <a:lumMod val="85000"/>
                      <a:lumOff val="15000"/>
                    </a:schemeClr>
                  </a:solidFill>
                </a:rPr>
                <a:t>我的南京</a:t>
              </a:r>
              <a:endParaRPr lang="zh-CN" altLang="en-US" sz="1600" b="1" dirty="0">
                <a:solidFill>
                  <a:schemeClr val="tx1">
                    <a:lumMod val="85000"/>
                    <a:lumOff val="15000"/>
                  </a:schemeClr>
                </a:solidFill>
              </a:endParaRPr>
            </a:p>
          </p:txBody>
        </p:sp>
        <p:sp>
          <p:nvSpPr>
            <p:cNvPr id="64" name="TextBox 63"/>
            <p:cNvSpPr txBox="1"/>
            <p:nvPr/>
          </p:nvSpPr>
          <p:spPr>
            <a:xfrm>
              <a:off x="4866491" y="3732155"/>
              <a:ext cx="1620957" cy="830997"/>
            </a:xfrm>
            <a:prstGeom prst="rect">
              <a:avLst/>
            </a:prstGeom>
            <a:noFill/>
          </p:spPr>
          <p:txBody>
            <a:bodyPr wrap="none" rtlCol="0">
              <a:spAutoFit/>
            </a:bodyPr>
            <a:lstStyle/>
            <a:p>
              <a:r>
                <a:rPr lang="zh-CN" altLang="en-US" sz="1600" dirty="0">
                  <a:solidFill>
                    <a:schemeClr val="tx1">
                      <a:lumMod val="65000"/>
                      <a:lumOff val="35000"/>
                    </a:schemeClr>
                  </a:solidFill>
                </a:rPr>
                <a:t>云创大数据</a:t>
              </a:r>
              <a:r>
                <a:rPr lang="zh-CN" altLang="en-US" sz="1600" dirty="0" smtClean="0">
                  <a:solidFill>
                    <a:schemeClr val="tx1">
                      <a:lumMod val="65000"/>
                      <a:lumOff val="35000"/>
                    </a:schemeClr>
                  </a:solidFill>
                </a:rPr>
                <a:t>为路</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况</a:t>
              </a:r>
              <a:r>
                <a:rPr lang="zh-CN" altLang="en-US" sz="1600" dirty="0">
                  <a:solidFill>
                    <a:schemeClr val="tx1">
                      <a:lumMod val="65000"/>
                      <a:lumOff val="35000"/>
                    </a:schemeClr>
                  </a:solidFill>
                </a:rPr>
                <a:t>大数据</a:t>
              </a:r>
              <a:r>
                <a:rPr lang="zh-CN" altLang="en-US" sz="1600" dirty="0" smtClean="0">
                  <a:solidFill>
                    <a:schemeClr val="tx1">
                      <a:lumMod val="65000"/>
                      <a:lumOff val="35000"/>
                    </a:schemeClr>
                  </a:solidFill>
                </a:rPr>
                <a:t>应用提</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供</a:t>
              </a:r>
              <a:r>
                <a:rPr lang="zh-CN" altLang="en-US" sz="1600" dirty="0">
                  <a:solidFill>
                    <a:schemeClr val="tx1">
                      <a:lumMod val="65000"/>
                      <a:lumOff val="35000"/>
                    </a:schemeClr>
                  </a:solidFill>
                </a:rPr>
                <a:t>技术</a:t>
              </a:r>
              <a:r>
                <a:rPr lang="zh-CN" altLang="en-US" sz="1600" dirty="0" smtClean="0">
                  <a:solidFill>
                    <a:schemeClr val="tx1">
                      <a:lumMod val="65000"/>
                      <a:lumOff val="35000"/>
                    </a:schemeClr>
                  </a:solidFill>
                </a:rPr>
                <a:t>支持</a:t>
              </a:r>
              <a:endParaRPr lang="zh-CN" altLang="en-US" sz="1600" dirty="0">
                <a:solidFill>
                  <a:schemeClr val="tx1">
                    <a:lumMod val="65000"/>
                    <a:lumOff val="3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462338" y="4933111"/>
            <a:ext cx="1563301" cy="641625"/>
            <a:chOff x="5462338" y="4933111"/>
            <a:chExt cx="1563301" cy="641625"/>
          </a:xfrm>
        </p:grpSpPr>
        <p:sp>
          <p:nvSpPr>
            <p:cNvPr id="29" name="矩形 28"/>
            <p:cNvSpPr/>
            <p:nvPr/>
          </p:nvSpPr>
          <p:spPr>
            <a:xfrm>
              <a:off x="5462338" y="4933111"/>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8" name="Picture 14" descr="F:\logo\中国智能硬件logo-0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16438" y="5074882"/>
              <a:ext cx="1255100" cy="382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2066" y="4933025"/>
            <a:ext cx="1563301" cy="641625"/>
            <a:chOff x="422066" y="4933025"/>
            <a:chExt cx="1563301" cy="641625"/>
          </a:xfrm>
        </p:grpSpPr>
        <p:sp>
          <p:nvSpPr>
            <p:cNvPr id="3" name="矩形 2"/>
            <p:cNvSpPr/>
            <p:nvPr/>
          </p:nvSpPr>
          <p:spPr>
            <a:xfrm>
              <a:off x="422066"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9" name="Picture 15" descr="F:\logo\chinacloud_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583" y="5074882"/>
              <a:ext cx="1170116" cy="3579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7138738" y="5702714"/>
            <a:ext cx="1563301" cy="641625"/>
            <a:chOff x="7138738" y="5702714"/>
            <a:chExt cx="1563301" cy="641625"/>
          </a:xfrm>
        </p:grpSpPr>
        <p:sp>
          <p:nvSpPr>
            <p:cNvPr id="35" name="矩形 34"/>
            <p:cNvSpPr/>
            <p:nvPr/>
          </p:nvSpPr>
          <p:spPr>
            <a:xfrm>
              <a:off x="713873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0" name="Picture 16"/>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226453" y="5811545"/>
              <a:ext cx="1449293" cy="4415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组合 11"/>
          <p:cNvGrpSpPr/>
          <p:nvPr/>
        </p:nvGrpSpPr>
        <p:grpSpPr>
          <a:xfrm>
            <a:off x="5462338" y="5702800"/>
            <a:ext cx="1563301" cy="641625"/>
            <a:chOff x="5462338" y="5702800"/>
            <a:chExt cx="1563301" cy="641625"/>
          </a:xfrm>
        </p:grpSpPr>
        <p:sp>
          <p:nvSpPr>
            <p:cNvPr id="34" name="矩形 33"/>
            <p:cNvSpPr/>
            <p:nvPr/>
          </p:nvSpPr>
          <p:spPr>
            <a:xfrm>
              <a:off x="5462338" y="5702800"/>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1" name="Picture 17" descr="F:\logo\机器人-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2582" y="5779794"/>
              <a:ext cx="1279860" cy="4424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组合 13"/>
          <p:cNvGrpSpPr/>
          <p:nvPr/>
        </p:nvGrpSpPr>
        <p:grpSpPr>
          <a:xfrm>
            <a:off x="2101918" y="5702714"/>
            <a:ext cx="1563301" cy="641625"/>
            <a:chOff x="2101918" y="5702714"/>
            <a:chExt cx="1563301" cy="641625"/>
          </a:xfrm>
        </p:grpSpPr>
        <p:sp>
          <p:nvSpPr>
            <p:cNvPr id="32" name="矩形 31"/>
            <p:cNvSpPr/>
            <p:nvPr/>
          </p:nvSpPr>
          <p:spPr>
            <a:xfrm>
              <a:off x="210191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42" name="Picture 18" descr="F:\logo\深度学习世界-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23837" y="5817014"/>
              <a:ext cx="1273483" cy="375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组合 9"/>
          <p:cNvGrpSpPr/>
          <p:nvPr/>
        </p:nvGrpSpPr>
        <p:grpSpPr>
          <a:xfrm>
            <a:off x="7138738" y="4933025"/>
            <a:ext cx="1563301" cy="641625"/>
            <a:chOff x="7138738" y="4933025"/>
            <a:chExt cx="1563301" cy="641625"/>
          </a:xfrm>
        </p:grpSpPr>
        <p:sp>
          <p:nvSpPr>
            <p:cNvPr id="30" name="矩形 29"/>
            <p:cNvSpPr/>
            <p:nvPr/>
          </p:nvSpPr>
          <p:spPr>
            <a:xfrm>
              <a:off x="713873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3" name="Picture 19" descr="F:\logo\中国PM25logo-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38738" y="4994913"/>
              <a:ext cx="1563301" cy="55984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3" name="组合 12"/>
          <p:cNvGrpSpPr/>
          <p:nvPr/>
        </p:nvGrpSpPr>
        <p:grpSpPr>
          <a:xfrm>
            <a:off x="3778318" y="5702714"/>
            <a:ext cx="1563301" cy="641625"/>
            <a:chOff x="3778318" y="5702714"/>
            <a:chExt cx="1563301" cy="641625"/>
          </a:xfrm>
        </p:grpSpPr>
        <p:sp>
          <p:nvSpPr>
            <p:cNvPr id="33" name="矩形 32"/>
            <p:cNvSpPr/>
            <p:nvPr/>
          </p:nvSpPr>
          <p:spPr>
            <a:xfrm>
              <a:off x="377831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4" name="Picture 20" descr="F:\logo\中国存储-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55811" y="5771447"/>
              <a:ext cx="1347402" cy="4638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2101918" y="4933025"/>
            <a:ext cx="1563301" cy="641625"/>
            <a:chOff x="2101918" y="4933025"/>
            <a:chExt cx="1563301" cy="641625"/>
          </a:xfrm>
        </p:grpSpPr>
        <p:sp>
          <p:nvSpPr>
            <p:cNvPr id="27" name="矩形 26"/>
            <p:cNvSpPr/>
            <p:nvPr/>
          </p:nvSpPr>
          <p:spPr>
            <a:xfrm>
              <a:off x="210191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45" name="Picture 21" descr="F:\logo\中国大数据LOGO-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67966" y="5033699"/>
              <a:ext cx="1231203" cy="4402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3778318" y="4933025"/>
            <a:ext cx="1563301" cy="641625"/>
            <a:chOff x="3778318" y="4933025"/>
            <a:chExt cx="1563301" cy="641625"/>
          </a:xfrm>
        </p:grpSpPr>
        <p:sp>
          <p:nvSpPr>
            <p:cNvPr id="28" name="矩形 27"/>
            <p:cNvSpPr/>
            <p:nvPr/>
          </p:nvSpPr>
          <p:spPr>
            <a:xfrm>
              <a:off x="377831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6" name="Picture 22" descr="F:\logo\中国物联网-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45888" y="5039161"/>
              <a:ext cx="1226845" cy="4393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p:cNvGrpSpPr/>
          <p:nvPr/>
        </p:nvGrpSpPr>
        <p:grpSpPr>
          <a:xfrm>
            <a:off x="422066" y="5702714"/>
            <a:ext cx="1563301" cy="641625"/>
            <a:chOff x="422066" y="5702714"/>
            <a:chExt cx="1563301" cy="641625"/>
          </a:xfrm>
        </p:grpSpPr>
        <p:sp>
          <p:nvSpPr>
            <p:cNvPr id="31" name="矩形 30"/>
            <p:cNvSpPr/>
            <p:nvPr/>
          </p:nvSpPr>
          <p:spPr>
            <a:xfrm>
              <a:off x="422066"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7" name="Picture 23" descr="F:\logo\中国智慧城市logo-0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2621" y="5783517"/>
              <a:ext cx="1505759" cy="4579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组合 15"/>
          <p:cNvGrpSpPr/>
          <p:nvPr/>
        </p:nvGrpSpPr>
        <p:grpSpPr>
          <a:xfrm>
            <a:off x="383965" y="619673"/>
            <a:ext cx="4092208" cy="3950990"/>
            <a:chOff x="383853" y="409573"/>
            <a:chExt cx="4092208" cy="3950990"/>
          </a:xfrm>
        </p:grpSpPr>
        <p:sp>
          <p:nvSpPr>
            <p:cNvPr id="4" name="矩形 3"/>
            <p:cNvSpPr/>
            <p:nvPr/>
          </p:nvSpPr>
          <p:spPr>
            <a:xfrm>
              <a:off x="383853" y="409573"/>
              <a:ext cx="4092208" cy="3950990"/>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C:\Users\Administrator\Desktop\TIM截图20180706145956.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3853" y="1263318"/>
              <a:ext cx="4092208" cy="20343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28192" y="3420340"/>
              <a:ext cx="3185487" cy="641009"/>
            </a:xfrm>
            <a:prstGeom prst="rect">
              <a:avLst/>
            </a:prstGeom>
            <a:noFill/>
          </p:spPr>
          <p:txBody>
            <a:bodyPr wrap="none" rtlCol="0">
              <a:spAutoFit/>
            </a:bodyPr>
            <a:lstStyle/>
            <a:p>
              <a:pPr algn="ctr">
                <a:lnSpc>
                  <a:spcPts val="2160"/>
                </a:lnSpc>
              </a:pPr>
              <a:r>
                <a:rPr lang="zh-CN" altLang="en-US" dirty="0">
                  <a:solidFill>
                    <a:schemeClr val="tx1">
                      <a:lumMod val="65000"/>
                      <a:lumOff val="35000"/>
                    </a:schemeClr>
                  </a:solidFill>
                  <a:latin typeface="+mj-ea"/>
                  <a:ea typeface="+mj-ea"/>
                </a:rPr>
                <a:t>万物</a:t>
              </a:r>
              <a:r>
                <a:rPr lang="zh-CN" altLang="en-US" dirty="0" smtClean="0">
                  <a:solidFill>
                    <a:schemeClr val="tx1">
                      <a:lumMod val="65000"/>
                      <a:lumOff val="35000"/>
                    </a:schemeClr>
                  </a:solidFill>
                  <a:latin typeface="+mj-ea"/>
                  <a:ea typeface="+mj-ea"/>
                </a:rPr>
                <a:t>云</a:t>
              </a:r>
              <a:endParaRPr lang="en-US" altLang="zh-CN" dirty="0" smtClean="0">
                <a:solidFill>
                  <a:schemeClr val="tx1">
                    <a:lumMod val="65000"/>
                    <a:lumOff val="35000"/>
                  </a:schemeClr>
                </a:solidFill>
                <a:latin typeface="+mj-ea"/>
                <a:ea typeface="+mj-ea"/>
              </a:endParaRPr>
            </a:p>
            <a:p>
              <a:pPr algn="ctr">
                <a:lnSpc>
                  <a:spcPts val="2160"/>
                </a:lnSpc>
              </a:pPr>
              <a:r>
                <a:rPr lang="zh-CN" altLang="en-US" dirty="0" smtClean="0">
                  <a:solidFill>
                    <a:schemeClr val="tx1">
                      <a:lumMod val="65000"/>
                      <a:lumOff val="35000"/>
                    </a:schemeClr>
                  </a:solidFill>
                  <a:latin typeface="+mj-ea"/>
                  <a:ea typeface="+mj-ea"/>
                </a:rPr>
                <a:t>智能</a:t>
              </a:r>
              <a:r>
                <a:rPr lang="zh-CN" altLang="en-US" dirty="0">
                  <a:solidFill>
                    <a:schemeClr val="tx1">
                      <a:lumMod val="65000"/>
                      <a:lumOff val="35000"/>
                    </a:schemeClr>
                  </a:solidFill>
                  <a:latin typeface="+mj-ea"/>
                  <a:ea typeface="+mj-ea"/>
                </a:rPr>
                <a:t>硬件大数据免费托管平台</a:t>
              </a:r>
              <a:endParaRPr lang="zh-CN" altLang="en-US" dirty="0">
                <a:solidFill>
                  <a:schemeClr val="tx1">
                    <a:lumMod val="65000"/>
                    <a:lumOff val="35000"/>
                  </a:schemeClr>
                </a:solidFill>
                <a:latin typeface="+mj-ea"/>
                <a:ea typeface="+mj-ea"/>
              </a:endParaRPr>
            </a:p>
          </p:txBody>
        </p:sp>
        <p:pic>
          <p:nvPicPr>
            <p:cNvPr id="1048" name="Picture 24" descr="F:\大数据挖掘平台\物联网大数据平台\logo_bate_homeaaa.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5082" y="595308"/>
              <a:ext cx="1809750" cy="5238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组合 16"/>
          <p:cNvGrpSpPr/>
          <p:nvPr/>
        </p:nvGrpSpPr>
        <p:grpSpPr>
          <a:xfrm>
            <a:off x="4683604" y="619673"/>
            <a:ext cx="4092208" cy="3950990"/>
            <a:chOff x="4683492" y="409573"/>
            <a:chExt cx="4092208" cy="3950990"/>
          </a:xfrm>
        </p:grpSpPr>
        <p:sp>
          <p:nvSpPr>
            <p:cNvPr id="37" name="矩形 36"/>
            <p:cNvSpPr/>
            <p:nvPr/>
          </p:nvSpPr>
          <p:spPr>
            <a:xfrm>
              <a:off x="4683492" y="409573"/>
              <a:ext cx="4092208" cy="3950990"/>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descr="C:\Users\Administrator\Desktop\TIM截图20180706145922.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00587" y="1263318"/>
              <a:ext cx="4075113" cy="20343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376230" y="3420340"/>
              <a:ext cx="2723823" cy="656590"/>
            </a:xfrm>
            <a:prstGeom prst="rect">
              <a:avLst/>
            </a:prstGeom>
            <a:noFill/>
          </p:spPr>
          <p:txBody>
            <a:bodyPr wrap="none" rtlCol="0">
              <a:spAutoFit/>
            </a:bodyPr>
            <a:lstStyle/>
            <a:p>
              <a:pPr algn="ctr">
                <a:lnSpc>
                  <a:spcPts val="2160"/>
                </a:lnSpc>
              </a:pPr>
              <a:r>
                <a:rPr lang="zh-CN" altLang="en-US" dirty="0">
                  <a:solidFill>
                    <a:schemeClr val="tx1">
                      <a:lumMod val="65000"/>
                      <a:lumOff val="35000"/>
                    </a:schemeClr>
                  </a:solidFill>
                  <a:latin typeface="+mj-ea"/>
                  <a:ea typeface="+mj-ea"/>
                </a:rPr>
                <a:t>环境</a:t>
              </a:r>
              <a:r>
                <a:rPr lang="zh-CN" altLang="en-US" dirty="0" smtClean="0">
                  <a:solidFill>
                    <a:schemeClr val="tx1">
                      <a:lumMod val="65000"/>
                      <a:lumOff val="35000"/>
                    </a:schemeClr>
                  </a:solidFill>
                  <a:latin typeface="+mj-ea"/>
                  <a:ea typeface="+mj-ea"/>
                </a:rPr>
                <a:t>云</a:t>
              </a:r>
              <a:endParaRPr lang="en-US" altLang="zh-CN" dirty="0" smtClean="0">
                <a:solidFill>
                  <a:schemeClr val="tx1">
                    <a:lumMod val="65000"/>
                    <a:lumOff val="35000"/>
                  </a:schemeClr>
                </a:solidFill>
                <a:latin typeface="+mj-ea"/>
                <a:ea typeface="+mj-ea"/>
              </a:endParaRPr>
            </a:p>
            <a:p>
              <a:pPr algn="ctr">
                <a:lnSpc>
                  <a:spcPts val="2160"/>
                </a:lnSpc>
              </a:pPr>
              <a:r>
                <a:rPr lang="zh-CN" altLang="en-US" dirty="0" smtClean="0">
                  <a:solidFill>
                    <a:schemeClr val="tx1">
                      <a:lumMod val="65000"/>
                      <a:lumOff val="35000"/>
                    </a:schemeClr>
                  </a:solidFill>
                </a:rPr>
                <a:t>环境</a:t>
              </a:r>
              <a:r>
                <a:rPr lang="zh-CN" altLang="en-US" dirty="0">
                  <a:solidFill>
                    <a:schemeClr val="tx1">
                      <a:lumMod val="65000"/>
                      <a:lumOff val="35000"/>
                    </a:schemeClr>
                  </a:solidFill>
                </a:rPr>
                <a:t>大数据开放</a:t>
              </a:r>
              <a:r>
                <a:rPr lang="zh-CN" altLang="en-US" dirty="0" smtClean="0">
                  <a:solidFill>
                    <a:schemeClr val="tx1">
                      <a:lumMod val="65000"/>
                      <a:lumOff val="35000"/>
                    </a:schemeClr>
                  </a:solidFill>
                </a:rPr>
                <a:t>共享平台</a:t>
              </a:r>
              <a:endParaRPr lang="zh-CN" altLang="en-US" dirty="0">
                <a:solidFill>
                  <a:schemeClr val="tx1">
                    <a:lumMod val="65000"/>
                    <a:lumOff val="35000"/>
                  </a:schemeClr>
                </a:solidFill>
              </a:endParaRPr>
            </a:p>
          </p:txBody>
        </p:sp>
        <p:pic>
          <p:nvPicPr>
            <p:cNvPr id="1050" name="Picture 26" descr="F:\大数据挖掘平台\环境云\环境云logo.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55807" y="514623"/>
              <a:ext cx="1630844" cy="799827"/>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p:cNvSpPr txBox="1"/>
          <p:nvPr/>
        </p:nvSpPr>
        <p:spPr>
          <a:xfrm>
            <a:off x="374194" y="125756"/>
            <a:ext cx="1107996" cy="646331"/>
          </a:xfrm>
          <a:prstGeom prst="rect">
            <a:avLst/>
          </a:prstGeom>
          <a:noFill/>
        </p:spPr>
        <p:txBody>
          <a:bodyPr wrap="none" rtlCol="0">
            <a:spAutoFit/>
          </a:bodyPr>
          <a:lstStyle/>
          <a:p>
            <a:r>
              <a:rPr lang="zh-CN" altLang="en-US" dirty="0" smtClean="0">
                <a:solidFill>
                  <a:schemeClr val="bg2">
                    <a:lumMod val="50000"/>
                  </a:schemeClr>
                </a:solidFill>
              </a:rPr>
              <a:t>网站推荐</a:t>
            </a:r>
            <a:endParaRPr lang="zh-CN" altLang="en-US" dirty="0">
              <a:solidFill>
                <a:schemeClr val="bg2">
                  <a:lumMod val="50000"/>
                </a:schemeClr>
              </a:solidFill>
            </a:endParaRPr>
          </a:p>
          <a:p>
            <a:endParaRPr lang="zh-CN" altLang="en-US" dirty="0">
              <a:solidFill>
                <a:schemeClr val="bg2">
                  <a:lumMod val="50000"/>
                </a:schemeClr>
              </a:solidFill>
            </a:endParaRP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97136"/>
            <a:ext cx="7084431" cy="1791128"/>
            <a:chOff x="-1" y="2037922"/>
            <a:chExt cx="12192763" cy="1791128"/>
          </a:xfrm>
        </p:grpSpPr>
        <p:sp>
          <p:nvSpPr>
            <p:cNvPr id="3" name="矩形 2"/>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7" name="文本框 5"/>
          <p:cNvSpPr txBox="1"/>
          <p:nvPr/>
        </p:nvSpPr>
        <p:spPr>
          <a:xfrm>
            <a:off x="1371600" y="2328817"/>
            <a:ext cx="4185761" cy="1200329"/>
          </a:xfrm>
          <a:prstGeom prst="rect">
            <a:avLst/>
          </a:prstGeom>
          <a:noFill/>
        </p:spPr>
        <p:txBody>
          <a:bodyPr wrap="none" rtlCol="0">
            <a:spAutoFit/>
          </a:bodyPr>
          <a:lstStyle/>
          <a:p>
            <a:r>
              <a:rPr lang="zh-CN" altLang="en-US" sz="7200" spc="600" dirty="0" smtClean="0">
                <a:solidFill>
                  <a:schemeClr val="bg1"/>
                </a:solidFill>
              </a:rPr>
              <a:t>感谢聆听</a:t>
            </a:r>
            <a:endParaRPr lang="zh-CN" altLang="en-US" sz="7200" spc="600"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630203" y="234392"/>
            <a:ext cx="2486578" cy="300082"/>
          </a:xfrm>
          <a:prstGeom prst="rect">
            <a:avLst/>
          </a:prstGeom>
          <a:noFill/>
        </p:spPr>
        <p:txBody>
          <a:bodyPr wrap="none" rtlCol="0">
            <a:spAutoFit/>
          </a:bodyPr>
          <a:lstStyle/>
          <a:p>
            <a:r>
              <a:rPr lang="zh-CN" altLang="en-US" sz="1350" dirty="0" smtClean="0">
                <a:solidFill>
                  <a:prstClr val="white"/>
                </a:solidFill>
              </a:rPr>
              <a:t>第八章 大数据可视化系统魔镜</a:t>
            </a:r>
            <a:endParaRPr lang="zh-CN" altLang="en-US" sz="1350" dirty="0">
              <a:solidFill>
                <a:prstClr val="white"/>
              </a:solidFill>
            </a:endParaRPr>
          </a:p>
        </p:txBody>
      </p:sp>
      <p:pic>
        <p:nvPicPr>
          <p:cNvPr id="64"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0"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zh-CN" sz="1200" b="1" dirty="0" smtClean="0">
                <a:solidFill>
                  <a:schemeClr val="bg1">
                    <a:lumMod val="50000"/>
                  </a:schemeClr>
                </a:solidFill>
                <a:sym typeface="+mn-ea"/>
              </a:rPr>
              <a:t>27</a:t>
            </a:r>
            <a:endParaRPr lang="es-ES" altLang="zh-CN" sz="1200" b="1" dirty="0">
              <a:solidFill>
                <a:schemeClr val="bg1">
                  <a:lumMod val="50000"/>
                </a:schemeClr>
              </a:solidFill>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4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8</a:t>
            </a:r>
            <a:r>
              <a:rPr lang="en-US" altLang="zh-CN" sz="2100" b="1" spc="225" dirty="0" smtClean="0">
                <a:solidFill>
                  <a:prstClr val="white"/>
                </a:solidFill>
              </a:rPr>
              <a:t>.1 </a:t>
            </a:r>
            <a:r>
              <a:rPr lang="zh-CN" altLang="en-US" sz="2100" b="1" spc="225" dirty="0" smtClean="0">
                <a:solidFill>
                  <a:prstClr val="white"/>
                </a:solidFill>
              </a:rPr>
              <a:t>魔镜简介</a:t>
            </a:r>
            <a:endParaRPr lang="zh-CN" altLang="en-US" sz="2100" b="1" spc="225" dirty="0">
              <a:solidFill>
                <a:prstClr val="white"/>
              </a:solidFill>
            </a:endParaRPr>
          </a:p>
        </p:txBody>
      </p:sp>
      <p:sp>
        <p:nvSpPr>
          <p:cNvPr id="47" name="文本框 46"/>
          <p:cNvSpPr txBox="1"/>
          <p:nvPr/>
        </p:nvSpPr>
        <p:spPr>
          <a:xfrm>
            <a:off x="1421376" y="1369235"/>
            <a:ext cx="6452116" cy="1569660"/>
          </a:xfrm>
          <a:prstGeom prst="rect">
            <a:avLst/>
          </a:prstGeom>
          <a:noFill/>
        </p:spPr>
        <p:txBody>
          <a:bodyPr wrap="square" rtlCol="0">
            <a:spAutoFit/>
          </a:bodyPr>
          <a:lstStyle/>
          <a:p>
            <a:r>
              <a:rPr lang="zh-CN" altLang="en-US" sz="1600" dirty="0" smtClean="0">
                <a:latin typeface="微软雅黑 Light" panose="020B0502040204020203" charset="-122"/>
                <a:ea typeface="微软雅黑 Light" panose="020B0502040204020203" charset="-122"/>
                <a:cs typeface="微软雅黑 Light" panose="020B0502040204020203" charset="-122"/>
              </a:rPr>
              <a:t>       魔镜</a:t>
            </a:r>
            <a:r>
              <a:rPr lang="zh-CN" altLang="en-US" sz="1600" dirty="0">
                <a:latin typeface="微软雅黑 Light" panose="020B0502040204020203" charset="-122"/>
                <a:ea typeface="微软雅黑 Light" panose="020B0502040204020203" charset="-122"/>
                <a:cs typeface="微软雅黑 Light" panose="020B0502040204020203" charset="-122"/>
              </a:rPr>
              <a:t>是一套完整的解决方案，用来将客户现有的数据进行有效的整合和分析，快速准确的提供可视化结果并提出决策依据，帮助客户做出明智的经营管理和决策分析。</a:t>
            </a:r>
            <a:r>
              <a:rPr lang="zh-CN" altLang="zh-CN" sz="1600" dirty="0">
                <a:latin typeface="微软雅黑 Light" panose="020B0502040204020203" charset="-122"/>
                <a:ea typeface="微软雅黑 Light" panose="020B0502040204020203" charset="-122"/>
                <a:cs typeface="微软雅黑 Light" panose="020B0502040204020203" charset="-122"/>
              </a:rPr>
              <a:t>通过大数据魔镜</a:t>
            </a:r>
            <a:r>
              <a:rPr lang="en-US" altLang="zh-CN" sz="1600" dirty="0">
                <a:latin typeface="微软雅黑 Light" panose="020B0502040204020203" charset="-122"/>
                <a:ea typeface="微软雅黑 Light" panose="020B0502040204020203" charset="-122"/>
                <a:cs typeface="微软雅黑 Light" panose="020B0502040204020203" charset="-122"/>
              </a:rPr>
              <a:t>,</a:t>
            </a:r>
            <a:r>
              <a:rPr lang="zh-CN" altLang="zh-CN" sz="1600" dirty="0">
                <a:latin typeface="微软雅黑 Light" panose="020B0502040204020203" charset="-122"/>
                <a:ea typeface="微软雅黑 Light" panose="020B0502040204020203" charset="-122"/>
                <a:cs typeface="微软雅黑 Light" panose="020B0502040204020203" charset="-122"/>
              </a:rPr>
              <a:t>企业积累的各种来自内部和外部的数据，比如网站数据、销售数据、</a:t>
            </a:r>
            <a:r>
              <a:rPr lang="en-US" altLang="zh-CN" sz="1600" dirty="0">
                <a:latin typeface="微软雅黑 Light" panose="020B0502040204020203" charset="-122"/>
                <a:ea typeface="微软雅黑 Light" panose="020B0502040204020203" charset="-122"/>
                <a:cs typeface="微软雅黑 Light" panose="020B0502040204020203" charset="-122"/>
              </a:rPr>
              <a:t>ERP</a:t>
            </a:r>
            <a:r>
              <a:rPr lang="zh-CN" altLang="zh-CN" sz="1600" dirty="0">
                <a:latin typeface="微软雅黑 Light" panose="020B0502040204020203" charset="-122"/>
                <a:ea typeface="微软雅黑 Light" panose="020B0502040204020203" charset="-122"/>
                <a:cs typeface="微软雅黑 Light" panose="020B0502040204020203" charset="-122"/>
              </a:rPr>
              <a:t>数据、财务数据、大数据、社会化数据、各种数据库等</a:t>
            </a:r>
            <a:r>
              <a:rPr lang="en-US" altLang="zh-CN" sz="1600" dirty="0">
                <a:latin typeface="微软雅黑 Light" panose="020B0502040204020203" charset="-122"/>
                <a:ea typeface="微软雅黑 Light" panose="020B0502040204020203" charset="-122"/>
                <a:cs typeface="微软雅黑 Light" panose="020B0502040204020203" charset="-122"/>
              </a:rPr>
              <a:t>,</a:t>
            </a:r>
            <a:r>
              <a:rPr lang="zh-CN" altLang="zh-CN" sz="1600" dirty="0">
                <a:latin typeface="微软雅黑 Light" panose="020B0502040204020203" charset="-122"/>
                <a:ea typeface="微软雅黑 Light" panose="020B0502040204020203" charset="-122"/>
                <a:cs typeface="微软雅黑 Light" panose="020B0502040204020203" charset="-122"/>
              </a:rPr>
              <a:t>都可进行整合、探索、挖掘、分享和</a:t>
            </a:r>
            <a:r>
              <a:rPr lang="zh-CN" altLang="zh-CN" sz="1600" dirty="0" smtClean="0">
                <a:latin typeface="微软雅黑 Light" panose="020B0502040204020203" charset="-122"/>
                <a:ea typeface="微软雅黑 Light" panose="020B0502040204020203" charset="-122"/>
                <a:cs typeface="微软雅黑 Light" panose="020B0502040204020203" charset="-122"/>
              </a:rPr>
              <a:t>控制</a:t>
            </a:r>
            <a:r>
              <a:rPr lang="zh-CN" altLang="en-US" sz="1600" dirty="0">
                <a:latin typeface="微软雅黑 Light" panose="020B0502040204020203" charset="-122"/>
                <a:ea typeface="微软雅黑 Light" panose="020B0502040204020203" charset="-122"/>
                <a:cs typeface="微软雅黑 Light" panose="020B0502040204020203" charset="-122"/>
              </a:rPr>
              <a:t>。</a:t>
            </a:r>
            <a:endParaRPr kumimoji="1" lang="zh-CN" altLang="en-US" sz="1600" dirty="0">
              <a:latin typeface="微软雅黑 Light" panose="020B0502040204020203" charset="-122"/>
              <a:ea typeface="微软雅黑 Light" panose="020B0502040204020203" charset="-122"/>
              <a:cs typeface="微软雅黑 Light" panose="020B0502040204020203" charset="-122"/>
            </a:endParaRPr>
          </a:p>
        </p:txBody>
      </p:sp>
      <p:pic>
        <p:nvPicPr>
          <p:cNvPr id="48" name="图片 47"/>
          <p:cNvPicPr>
            <a:picLocks noChangeAspect="1"/>
          </p:cNvPicPr>
          <p:nvPr/>
        </p:nvPicPr>
        <p:blipFill>
          <a:blip r:embed="rId3"/>
          <a:stretch>
            <a:fillRect/>
          </a:stretch>
        </p:blipFill>
        <p:spPr>
          <a:xfrm>
            <a:off x="2668587" y="2874224"/>
            <a:ext cx="5080000" cy="3276600"/>
          </a:xfrm>
          <a:prstGeom prst="rect">
            <a:avLst/>
          </a:prstGeom>
        </p:spPr>
      </p:pic>
      <p:sp>
        <p:nvSpPr>
          <p:cNvPr id="55" name="矩形 54"/>
          <p:cNvSpPr/>
          <p:nvPr/>
        </p:nvSpPr>
        <p:spPr>
          <a:xfrm>
            <a:off x="452232" y="889323"/>
            <a:ext cx="1332416" cy="338554"/>
          </a:xfrm>
          <a:prstGeom prst="rect">
            <a:avLst/>
          </a:prstGeom>
        </p:spPr>
        <p:txBody>
          <a:bodyPr wrap="none">
            <a:spAutoFit/>
          </a:bodyPr>
          <a:lstStyle/>
          <a:p>
            <a:r>
              <a:rPr lang="en-US" altLang="zh-CN" sz="1600" b="1" dirty="0">
                <a:solidFill>
                  <a:srgbClr val="3D89BC"/>
                </a:solidFill>
              </a:rPr>
              <a:t>1</a:t>
            </a:r>
            <a:r>
              <a:rPr lang="zh-CN" altLang="zh-CN" sz="1600" b="1" dirty="0" smtClean="0">
                <a:solidFill>
                  <a:srgbClr val="3D89BC"/>
                </a:solidFill>
              </a:rPr>
              <a:t>．</a:t>
            </a:r>
            <a:r>
              <a:rPr lang="zh-CN" altLang="en-US" sz="1600" b="1" dirty="0" smtClean="0">
                <a:solidFill>
                  <a:srgbClr val="3D89BC"/>
                </a:solidFill>
              </a:rPr>
              <a:t>魔镜介绍</a:t>
            </a:r>
            <a:endParaRPr lang="zh-CN" altLang="zh-CN" sz="1600" b="1" dirty="0" smtClean="0">
              <a:solidFill>
                <a:srgbClr val="3D89BC"/>
              </a:solidFill>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630203" y="234392"/>
            <a:ext cx="2486578" cy="300082"/>
          </a:xfrm>
          <a:prstGeom prst="rect">
            <a:avLst/>
          </a:prstGeom>
          <a:noFill/>
        </p:spPr>
        <p:txBody>
          <a:bodyPr wrap="none" rtlCol="0">
            <a:spAutoFit/>
          </a:bodyPr>
          <a:lstStyle/>
          <a:p>
            <a:r>
              <a:rPr lang="zh-CN" altLang="en-US" sz="1350" dirty="0" smtClean="0">
                <a:solidFill>
                  <a:prstClr val="white"/>
                </a:solidFill>
              </a:rPr>
              <a:t>第八章 大数据可视化系统魔镜</a:t>
            </a:r>
            <a:endParaRPr lang="zh-CN" altLang="en-US" sz="1350" dirty="0">
              <a:solidFill>
                <a:prstClr val="white"/>
              </a:solidFill>
            </a:endParaRPr>
          </a:p>
        </p:txBody>
      </p:sp>
      <p:pic>
        <p:nvPicPr>
          <p:cNvPr id="64"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0"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zh-CN" sz="1200" b="1" dirty="0" smtClean="0">
                <a:solidFill>
                  <a:schemeClr val="bg1">
                    <a:lumMod val="50000"/>
                  </a:schemeClr>
                </a:solidFill>
                <a:sym typeface="+mn-ea"/>
              </a:rPr>
              <a:t>27</a:t>
            </a:r>
            <a:endParaRPr lang="es-ES" altLang="zh-CN" sz="1200" b="1" dirty="0">
              <a:solidFill>
                <a:schemeClr val="bg1">
                  <a:lumMod val="50000"/>
                </a:schemeClr>
              </a:solidFill>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46" name="文本框 6"/>
          <p:cNvSpPr txBox="1"/>
          <p:nvPr/>
        </p:nvSpPr>
        <p:spPr>
          <a:xfrm>
            <a:off x="452232" y="173917"/>
            <a:ext cx="1983235" cy="415498"/>
          </a:xfrm>
          <a:prstGeom prst="rect">
            <a:avLst/>
          </a:prstGeom>
          <a:noFill/>
        </p:spPr>
        <p:txBody>
          <a:bodyPr wrap="none" rtlCol="0">
            <a:spAutoFit/>
          </a:bodyPr>
          <a:lstStyle/>
          <a:p>
            <a:r>
              <a:rPr lang="en-US" altLang="zh-CN" sz="2100" b="1" spc="225" dirty="0">
                <a:solidFill>
                  <a:prstClr val="white"/>
                </a:solidFill>
              </a:rPr>
              <a:t>8</a:t>
            </a:r>
            <a:r>
              <a:rPr lang="en-US" altLang="zh-CN" sz="2100" b="1" spc="225" dirty="0" smtClean="0">
                <a:solidFill>
                  <a:prstClr val="white"/>
                </a:solidFill>
              </a:rPr>
              <a:t>.1 </a:t>
            </a:r>
            <a:r>
              <a:rPr lang="zh-CN" altLang="en-US" sz="2100" b="1" spc="225" dirty="0" smtClean="0">
                <a:solidFill>
                  <a:prstClr val="white"/>
                </a:solidFill>
              </a:rPr>
              <a:t>魔镜简介</a:t>
            </a:r>
            <a:endParaRPr lang="zh-CN" altLang="en-US" sz="2100" b="1" spc="225" dirty="0">
              <a:solidFill>
                <a:prstClr val="white"/>
              </a:solidFill>
            </a:endParaRPr>
          </a:p>
        </p:txBody>
      </p:sp>
      <p:grpSp>
        <p:nvGrpSpPr>
          <p:cNvPr id="28" name="组 27"/>
          <p:cNvGrpSpPr/>
          <p:nvPr/>
        </p:nvGrpSpPr>
        <p:grpSpPr>
          <a:xfrm>
            <a:off x="452652" y="1539942"/>
            <a:ext cx="4442236" cy="1414793"/>
            <a:chOff x="452652" y="586635"/>
            <a:chExt cx="4442236" cy="1414793"/>
          </a:xfrm>
        </p:grpSpPr>
        <p:sp>
          <p:nvSpPr>
            <p:cNvPr id="29" name="圆角矩形 28"/>
            <p:cNvSpPr/>
            <p:nvPr/>
          </p:nvSpPr>
          <p:spPr>
            <a:xfrm>
              <a:off x="549228" y="699586"/>
              <a:ext cx="1375825" cy="357510"/>
            </a:xfrm>
            <a:prstGeom prst="roundRect">
              <a:avLst/>
            </a:prstGeom>
            <a:solidFill>
              <a:srgbClr val="00B0F0"/>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0" name="组 29"/>
            <p:cNvGrpSpPr/>
            <p:nvPr/>
          </p:nvGrpSpPr>
          <p:grpSpPr>
            <a:xfrm>
              <a:off x="452652" y="586635"/>
              <a:ext cx="4442236" cy="1414793"/>
              <a:chOff x="452652" y="586635"/>
              <a:chExt cx="4442236" cy="1414793"/>
            </a:xfrm>
          </p:grpSpPr>
          <p:sp>
            <p:nvSpPr>
              <p:cNvPr id="31" name="文本框 30"/>
              <p:cNvSpPr txBox="1"/>
              <p:nvPr/>
            </p:nvSpPr>
            <p:spPr>
              <a:xfrm>
                <a:off x="452652" y="738047"/>
                <a:ext cx="4442236" cy="276999"/>
              </a:xfrm>
              <a:prstGeom prst="rect">
                <a:avLst/>
              </a:prstGeom>
              <a:noFill/>
            </p:spPr>
            <p:txBody>
              <a:bodyPr wrap="square" rtlCol="0">
                <a:spAutoFit/>
              </a:bodyPr>
              <a:lstStyle/>
              <a:p>
                <a:r>
                  <a:rPr lang="zh-CN" altLang="en-US" sz="12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交付周期短</a:t>
                </a:r>
                <a:endParaRPr lang="zh-CN" altLang="zh-CN" sz="12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2" name="图片 31"/>
              <p:cNvPicPr>
                <a:picLocks noChangeAspect="1"/>
              </p:cNvPicPr>
              <p:nvPr/>
            </p:nvPicPr>
            <p:blipFill>
              <a:blip r:embed="rId3"/>
              <a:stretch>
                <a:fillRect/>
              </a:stretch>
            </p:blipFill>
            <p:spPr>
              <a:xfrm>
                <a:off x="2769659" y="586635"/>
                <a:ext cx="1947327" cy="1414793"/>
              </a:xfrm>
              <a:prstGeom prst="rect">
                <a:avLst/>
              </a:prstGeom>
            </p:spPr>
          </p:pic>
        </p:grpSp>
      </p:grpSp>
      <p:grpSp>
        <p:nvGrpSpPr>
          <p:cNvPr id="33" name="组 32"/>
          <p:cNvGrpSpPr/>
          <p:nvPr/>
        </p:nvGrpSpPr>
        <p:grpSpPr>
          <a:xfrm>
            <a:off x="595891" y="3031585"/>
            <a:ext cx="6504158" cy="1531607"/>
            <a:chOff x="1783003" y="2015803"/>
            <a:chExt cx="6504158" cy="1531607"/>
          </a:xfrm>
        </p:grpSpPr>
        <p:sp>
          <p:nvSpPr>
            <p:cNvPr id="34" name="圆角矩形 33"/>
            <p:cNvSpPr/>
            <p:nvPr/>
          </p:nvSpPr>
          <p:spPr>
            <a:xfrm>
              <a:off x="3919216" y="2057501"/>
              <a:ext cx="1375825" cy="357510"/>
            </a:xfrm>
            <a:prstGeom prst="roundRect">
              <a:avLst/>
            </a:prstGeom>
            <a:solidFill>
              <a:srgbClr val="FFC000"/>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5" name="组 34"/>
            <p:cNvGrpSpPr/>
            <p:nvPr/>
          </p:nvGrpSpPr>
          <p:grpSpPr>
            <a:xfrm>
              <a:off x="1783003" y="2015803"/>
              <a:ext cx="6504158" cy="1531607"/>
              <a:chOff x="1783003" y="2015803"/>
              <a:chExt cx="6504158" cy="1531607"/>
            </a:xfrm>
          </p:grpSpPr>
          <p:sp>
            <p:nvSpPr>
              <p:cNvPr id="36" name="文本框 35"/>
              <p:cNvSpPr txBox="1"/>
              <p:nvPr/>
            </p:nvSpPr>
            <p:spPr>
              <a:xfrm>
                <a:off x="3844925" y="2110465"/>
                <a:ext cx="4442236" cy="276999"/>
              </a:xfrm>
              <a:prstGeom prst="rect">
                <a:avLst/>
              </a:prstGeom>
              <a:noFill/>
            </p:spPr>
            <p:txBody>
              <a:bodyPr wrap="square" rtlCol="0">
                <a:spAutoFit/>
              </a:bodyPr>
              <a:lstStyle/>
              <a:p>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计算速度快</a:t>
                </a:r>
                <a:endParaRPr lang="en-US" altLang="zh-CN" sz="12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7" name="图片 36"/>
              <p:cNvPicPr>
                <a:picLocks noChangeAspect="1"/>
              </p:cNvPicPr>
              <p:nvPr/>
            </p:nvPicPr>
            <p:blipFill>
              <a:blip r:embed="rId4"/>
              <a:stretch>
                <a:fillRect/>
              </a:stretch>
            </p:blipFill>
            <p:spPr>
              <a:xfrm>
                <a:off x="1783003" y="2015803"/>
                <a:ext cx="1809680" cy="1531607"/>
              </a:xfrm>
              <a:prstGeom prst="rect">
                <a:avLst/>
              </a:prstGeom>
            </p:spPr>
          </p:pic>
        </p:grpSp>
      </p:grpSp>
      <p:grpSp>
        <p:nvGrpSpPr>
          <p:cNvPr id="38" name="组 37"/>
          <p:cNvGrpSpPr/>
          <p:nvPr/>
        </p:nvGrpSpPr>
        <p:grpSpPr>
          <a:xfrm>
            <a:off x="4615077" y="1568517"/>
            <a:ext cx="4264334" cy="1414793"/>
            <a:chOff x="452652" y="586635"/>
            <a:chExt cx="4264334" cy="1414793"/>
          </a:xfrm>
        </p:grpSpPr>
        <p:sp>
          <p:nvSpPr>
            <p:cNvPr id="39" name="圆角矩形 38"/>
            <p:cNvSpPr/>
            <p:nvPr/>
          </p:nvSpPr>
          <p:spPr>
            <a:xfrm>
              <a:off x="549228" y="699586"/>
              <a:ext cx="1375825" cy="357510"/>
            </a:xfrm>
            <a:prstGeom prst="roundRect">
              <a:avLst/>
            </a:prstGeom>
            <a:solidFill>
              <a:srgbClr val="00B0F0"/>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0" name="组 39"/>
            <p:cNvGrpSpPr/>
            <p:nvPr/>
          </p:nvGrpSpPr>
          <p:grpSpPr>
            <a:xfrm>
              <a:off x="452652" y="586635"/>
              <a:ext cx="4264334" cy="1414793"/>
              <a:chOff x="452652" y="586635"/>
              <a:chExt cx="4264334" cy="1414793"/>
            </a:xfrm>
          </p:grpSpPr>
          <p:sp>
            <p:nvSpPr>
              <p:cNvPr id="41" name="文本框 40"/>
              <p:cNvSpPr txBox="1"/>
              <p:nvPr/>
            </p:nvSpPr>
            <p:spPr>
              <a:xfrm>
                <a:off x="452652" y="738047"/>
                <a:ext cx="1472401" cy="276999"/>
              </a:xfrm>
              <a:prstGeom prst="rect">
                <a:avLst/>
              </a:prstGeom>
              <a:noFill/>
            </p:spPr>
            <p:txBody>
              <a:bodyPr wrap="square" rtlCol="0">
                <a:spAutoFit/>
              </a:bodyPr>
              <a:lstStyle/>
              <a:p>
                <a:r>
                  <a:rPr lang="zh-CN" altLang="en-US" sz="12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简 单 易 用</a:t>
                </a:r>
                <a:endParaRPr lang="zh-CN" altLang="zh-CN" sz="12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2" name="图片 41"/>
              <p:cNvPicPr>
                <a:picLocks noChangeAspect="1"/>
              </p:cNvPicPr>
              <p:nvPr/>
            </p:nvPicPr>
            <p:blipFill>
              <a:blip r:embed="rId3"/>
              <a:stretch>
                <a:fillRect/>
              </a:stretch>
            </p:blipFill>
            <p:spPr>
              <a:xfrm>
                <a:off x="2769659" y="586635"/>
                <a:ext cx="1947327" cy="1414793"/>
              </a:xfrm>
              <a:prstGeom prst="rect">
                <a:avLst/>
              </a:prstGeom>
            </p:spPr>
          </p:pic>
        </p:grpSp>
      </p:grpSp>
      <p:grpSp>
        <p:nvGrpSpPr>
          <p:cNvPr id="43" name="组 42"/>
          <p:cNvGrpSpPr/>
          <p:nvPr/>
        </p:nvGrpSpPr>
        <p:grpSpPr>
          <a:xfrm>
            <a:off x="4324350" y="4781204"/>
            <a:ext cx="4442236" cy="744237"/>
            <a:chOff x="1050925" y="3700136"/>
            <a:chExt cx="4442236" cy="744237"/>
          </a:xfrm>
        </p:grpSpPr>
        <p:sp>
          <p:nvSpPr>
            <p:cNvPr id="44" name="圆角矩形 43"/>
            <p:cNvSpPr/>
            <p:nvPr/>
          </p:nvSpPr>
          <p:spPr>
            <a:xfrm>
              <a:off x="1136340" y="3700136"/>
              <a:ext cx="1375825" cy="357510"/>
            </a:xfrm>
            <a:prstGeom prst="roundRect">
              <a:avLst/>
            </a:prstGeom>
            <a:solidFill>
              <a:srgbClr val="00B050"/>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5" name="组 44"/>
            <p:cNvGrpSpPr/>
            <p:nvPr/>
          </p:nvGrpSpPr>
          <p:grpSpPr>
            <a:xfrm>
              <a:off x="1050925" y="3730425"/>
              <a:ext cx="4442236" cy="713948"/>
              <a:chOff x="1050925" y="3730425"/>
              <a:chExt cx="4442236" cy="713948"/>
            </a:xfrm>
          </p:grpSpPr>
          <p:sp>
            <p:nvSpPr>
              <p:cNvPr id="47" name="文本框 46"/>
              <p:cNvSpPr txBox="1"/>
              <p:nvPr/>
            </p:nvSpPr>
            <p:spPr>
              <a:xfrm>
                <a:off x="1050925" y="3730425"/>
                <a:ext cx="4442236" cy="630942"/>
              </a:xfrm>
              <a:prstGeom prst="rect">
                <a:avLst/>
              </a:prstGeom>
              <a:noFill/>
            </p:spPr>
            <p:txBody>
              <a:bodyPr wrap="square" rtlCol="0">
                <a:spAutoFit/>
              </a:bodyPr>
              <a:lstStyle/>
              <a:p>
                <a:r>
                  <a:rPr lang="zh-CN" altLang="en-US" sz="12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12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数据</a:t>
                </a:r>
                <a:r>
                  <a:rPr lang="zh-CN" altLang="zh-CN"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安全</a:t>
                </a:r>
                <a:r>
                  <a:rPr lang="zh-CN" altLang="zh-CN" sz="12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可靠</a:t>
                </a:r>
                <a:endParaRPr lang="en-US" altLang="zh-CN" sz="1200" b="1"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zh-CN" sz="1200" b="1"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zh-CN" sz="1000" dirty="0">
                  <a:latin typeface="微软雅黑 Light" panose="020B0502040204020203" charset="-122"/>
                  <a:ea typeface="微软雅黑 Light" panose="020B0502040204020203" charset="-122"/>
                  <a:cs typeface="微软雅黑 Light" panose="020B0502040204020203" charset="-122"/>
                </a:endParaRPr>
              </a:p>
            </p:txBody>
          </p:sp>
          <p:pic>
            <p:nvPicPr>
              <p:cNvPr id="48" name="图片 47"/>
              <p:cNvPicPr>
                <a:picLocks noChangeAspect="1"/>
              </p:cNvPicPr>
              <p:nvPr/>
            </p:nvPicPr>
            <p:blipFill>
              <a:blip r:embed="rId5"/>
              <a:stretch>
                <a:fillRect/>
              </a:stretch>
            </p:blipFill>
            <p:spPr>
              <a:xfrm>
                <a:off x="3403819" y="3847473"/>
                <a:ext cx="1736436" cy="596900"/>
              </a:xfrm>
              <a:prstGeom prst="rect">
                <a:avLst/>
              </a:prstGeom>
            </p:spPr>
          </p:pic>
        </p:grpSp>
      </p:grpSp>
      <p:sp>
        <p:nvSpPr>
          <p:cNvPr id="49" name="矩形 48"/>
          <p:cNvSpPr/>
          <p:nvPr/>
        </p:nvSpPr>
        <p:spPr>
          <a:xfrm>
            <a:off x="452232" y="889323"/>
            <a:ext cx="1328377" cy="338554"/>
          </a:xfrm>
          <a:prstGeom prst="rect">
            <a:avLst/>
          </a:prstGeom>
        </p:spPr>
        <p:txBody>
          <a:bodyPr wrap="none">
            <a:spAutoFit/>
          </a:bodyPr>
          <a:lstStyle/>
          <a:p>
            <a:r>
              <a:rPr lang="en-US" altLang="zh-CN" sz="1600" b="1" dirty="0" smtClean="0">
                <a:solidFill>
                  <a:srgbClr val="3D89BC"/>
                </a:solidFill>
              </a:rPr>
              <a:t>2</a:t>
            </a:r>
            <a:r>
              <a:rPr lang="zh-CN" altLang="zh-CN" sz="1600" b="1" dirty="0" smtClean="0">
                <a:solidFill>
                  <a:srgbClr val="3D89BC"/>
                </a:solidFill>
              </a:rPr>
              <a:t>．</a:t>
            </a:r>
            <a:r>
              <a:rPr lang="zh-CN" altLang="en-US" sz="1600" b="1" dirty="0" smtClean="0">
                <a:solidFill>
                  <a:srgbClr val="3D89BC"/>
                </a:solidFill>
              </a:rPr>
              <a:t>魔镜特点</a:t>
            </a:r>
            <a:endParaRPr lang="zh-CN" altLang="zh-CN" sz="1600" b="1" dirty="0" smtClean="0">
              <a:solidFill>
                <a:srgbClr val="3D89BC"/>
              </a:solidFill>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1+#ppt_w/2"/>
                                          </p:val>
                                        </p:tav>
                                        <p:tav tm="100000">
                                          <p:val>
                                            <p:strVal val="#ppt_x"/>
                                          </p:val>
                                        </p:tav>
                                      </p:tavLst>
                                    </p:anim>
                                    <p:anim calcmode="lin" valueType="num">
                                      <p:cBhvr additive="base">
                                        <p:cTn id="14"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0-#ppt_w/2"/>
                                          </p:val>
                                        </p:tav>
                                        <p:tav tm="100000">
                                          <p:val>
                                            <p:strVal val="#ppt_x"/>
                                          </p:val>
                                        </p:tav>
                                      </p:tavLst>
                                    </p:anim>
                                    <p:anim calcmode="lin" valueType="num">
                                      <p:cBhvr additive="base">
                                        <p:cTn id="20"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319375" y="1169836"/>
              <a:ext cx="2505240" cy="523220"/>
            </a:xfrm>
            <a:prstGeom prst="rect">
              <a:avLst/>
            </a:prstGeom>
            <a:noFill/>
          </p:spPr>
          <p:txBody>
            <a:bodyPr wrap="none" rtlCol="0">
              <a:spAutoFit/>
            </a:bodyPr>
            <a:lstStyle/>
            <a:p>
              <a:pPr algn="ctr"/>
              <a:r>
                <a:rPr lang="zh-CN" altLang="en-US" sz="2800" dirty="0" smtClean="0">
                  <a:solidFill>
                    <a:schemeClr val="accent4"/>
                  </a:solidFill>
                </a:rPr>
                <a:t>第八章　大数据可视化系统魔镜</a:t>
              </a:r>
              <a:endParaRPr lang="zh-CN" altLang="en-US" sz="2800" dirty="0">
                <a:solidFill>
                  <a:schemeClr val="accent4"/>
                </a:solidFill>
              </a:endParaRPr>
            </a:p>
          </p:txBody>
        </p:sp>
      </p:grpSp>
      <p:grpSp>
        <p:nvGrpSpPr>
          <p:cNvPr id="69" name="组合 68"/>
          <p:cNvGrpSpPr/>
          <p:nvPr/>
        </p:nvGrpSpPr>
        <p:grpSpPr>
          <a:xfrm>
            <a:off x="1754534" y="3469343"/>
            <a:ext cx="5693399" cy="426278"/>
            <a:chOff x="1807265" y="3400693"/>
            <a:chExt cx="5693399" cy="426278"/>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矩形 51"/>
            <p:cNvSpPr/>
            <p:nvPr/>
          </p:nvSpPr>
          <p:spPr>
            <a:xfrm>
              <a:off x="1881814" y="3411473"/>
              <a:ext cx="2739853"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8</a:t>
              </a:r>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魔镜产品功能</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0" name="组合 69"/>
          <p:cNvGrpSpPr/>
          <p:nvPr/>
        </p:nvGrpSpPr>
        <p:grpSpPr>
          <a:xfrm>
            <a:off x="1754534" y="4185131"/>
            <a:ext cx="5693399" cy="426279"/>
            <a:chOff x="1807265" y="3866296"/>
            <a:chExt cx="5693399" cy="426279"/>
          </a:xfrm>
        </p:grpSpPr>
        <p:sp>
          <p:nvSpPr>
            <p:cNvPr id="53"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矩形 53"/>
            <p:cNvSpPr/>
            <p:nvPr/>
          </p:nvSpPr>
          <p:spPr>
            <a:xfrm>
              <a:off x="1881814" y="3877077"/>
              <a:ext cx="3634328"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8</a:t>
              </a:r>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魔镜数据可视化案例</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7"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9"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zh-CN" sz="1200" b="1" dirty="0" smtClean="0">
                <a:solidFill>
                  <a:schemeClr val="bg1">
                    <a:lumMod val="50000"/>
                  </a:schemeClr>
                </a:solidFill>
                <a:sym typeface="+mn-ea"/>
              </a:rPr>
              <a:t>27</a:t>
            </a:r>
            <a:endParaRPr lang="es-ES" sz="1200" b="1" dirty="0">
              <a:solidFill>
                <a:schemeClr val="bg1">
                  <a:lumMod val="50000"/>
                </a:schemeClr>
              </a:solidFill>
              <a:latin typeface="+mn-lt"/>
            </a:endParaRPr>
          </a:p>
        </p:txBody>
      </p:sp>
      <p:pic>
        <p:nvPicPr>
          <p:cNvPr id="40"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43" name="圆角矩形 42"/>
          <p:cNvSpPr/>
          <p:nvPr/>
        </p:nvSpPr>
        <p:spPr>
          <a:xfrm>
            <a:off x="1765366" y="490091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100" dirty="0" smtClean="0">
                <a:solidFill>
                  <a:schemeClr val="tx1">
                    <a:lumMod val="75000"/>
                    <a:lumOff val="25000"/>
                  </a:schemeClr>
                </a:solidFill>
              </a:rPr>
              <a:t>习题</a:t>
            </a:r>
            <a:endParaRPr lang="zh-CN" altLang="en-US" sz="2100" dirty="0">
              <a:solidFill>
                <a:schemeClr val="tx1">
                  <a:lumMod val="75000"/>
                  <a:lumOff val="25000"/>
                </a:schemeClr>
              </a:solidFill>
            </a:endParaRPr>
          </a:p>
        </p:txBody>
      </p:sp>
      <p:grpSp>
        <p:nvGrpSpPr>
          <p:cNvPr id="34" name="组合 43"/>
          <p:cNvGrpSpPr/>
          <p:nvPr/>
        </p:nvGrpSpPr>
        <p:grpSpPr>
          <a:xfrm>
            <a:off x="1754534" y="2764335"/>
            <a:ext cx="5693399" cy="415498"/>
            <a:chOff x="1807265" y="2462595"/>
            <a:chExt cx="5693399" cy="415498"/>
          </a:xfrm>
        </p:grpSpPr>
        <p:sp>
          <p:nvSpPr>
            <p:cNvPr id="44" name="圆角矩形 43"/>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矩形 44"/>
            <p:cNvSpPr/>
            <p:nvPr/>
          </p:nvSpPr>
          <p:spPr>
            <a:xfrm>
              <a:off x="1883286" y="2462595"/>
              <a:ext cx="2739853"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8</a:t>
              </a:r>
              <a:r>
                <a:rPr lang="en-US" altLang="zh-CN" sz="2100" spc="225" dirty="0" smtClean="0">
                  <a:solidFill>
                    <a:schemeClr val="bg1"/>
                  </a:solidFill>
                  <a:latin typeface="微软雅黑" panose="020B0503020204020204" pitchFamily="34" charset="-122"/>
                  <a:ea typeface="微软雅黑" panose="020B0503020204020204" pitchFamily="34" charset="-122"/>
                </a:rPr>
                <a:t>.2</a:t>
              </a:r>
              <a:r>
                <a:rPr lang="zh-CN" altLang="en-US" sz="2100" spc="225" dirty="0">
                  <a:solidFill>
                    <a:schemeClr val="bg1"/>
                  </a:solidFill>
                  <a:latin typeface="微软雅黑" panose="020B0503020204020204" pitchFamily="34" charset="-122"/>
                  <a:ea typeface="微软雅黑" panose="020B0503020204020204" pitchFamily="34" charset="-122"/>
                </a:rPr>
                <a:t>　</a:t>
              </a:r>
              <a:r>
                <a:rPr lang="zh-CN" altLang="en-US" sz="2100" spc="225" dirty="0" smtClean="0">
                  <a:solidFill>
                    <a:schemeClr val="bg1"/>
                  </a:solidFill>
                  <a:latin typeface="微软雅黑" panose="020B0503020204020204" pitchFamily="34" charset="-122"/>
                  <a:ea typeface="微软雅黑" panose="020B0503020204020204" pitchFamily="34" charset="-122"/>
                </a:rPr>
                <a:t>魔镜产品架构</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46" name="组合 54"/>
          <p:cNvGrpSpPr/>
          <p:nvPr/>
        </p:nvGrpSpPr>
        <p:grpSpPr>
          <a:xfrm>
            <a:off x="1754534" y="2064479"/>
            <a:ext cx="5693399" cy="426279"/>
            <a:chOff x="1807265" y="3866296"/>
            <a:chExt cx="5693399" cy="426279"/>
          </a:xfrm>
        </p:grpSpPr>
        <p:sp>
          <p:nvSpPr>
            <p:cNvPr id="55" name="圆角矩形 54"/>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矩形 55"/>
            <p:cNvSpPr/>
            <p:nvPr/>
          </p:nvSpPr>
          <p:spPr>
            <a:xfrm>
              <a:off x="1881814" y="3877077"/>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8</a:t>
              </a:r>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魔镜简介</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630203" y="234392"/>
            <a:ext cx="2486578" cy="300082"/>
          </a:xfrm>
          <a:prstGeom prst="rect">
            <a:avLst/>
          </a:prstGeom>
          <a:noFill/>
        </p:spPr>
        <p:txBody>
          <a:bodyPr wrap="none" rtlCol="0">
            <a:spAutoFit/>
          </a:bodyPr>
          <a:lstStyle/>
          <a:p>
            <a:r>
              <a:rPr lang="zh-CN" altLang="en-US" sz="1350" dirty="0" smtClean="0">
                <a:solidFill>
                  <a:prstClr val="white"/>
                </a:solidFill>
              </a:rPr>
              <a:t>第八章 大数据可视化系统魔镜</a:t>
            </a:r>
            <a:endParaRPr lang="zh-CN" altLang="en-US" sz="1350" dirty="0">
              <a:solidFill>
                <a:prstClr val="white"/>
              </a:solidFill>
            </a:endParaRPr>
          </a:p>
        </p:txBody>
      </p:sp>
      <p:pic>
        <p:nvPicPr>
          <p:cNvPr id="64"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0"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zh-CN" sz="1200" b="1" dirty="0" smtClean="0">
                <a:solidFill>
                  <a:schemeClr val="bg1">
                    <a:lumMod val="50000"/>
                  </a:schemeClr>
                </a:solidFill>
                <a:sym typeface="+mn-ea"/>
              </a:rPr>
              <a:t>27</a:t>
            </a:r>
            <a:endParaRPr lang="es-ES" altLang="zh-CN" sz="1200" b="1" dirty="0">
              <a:solidFill>
                <a:schemeClr val="bg1">
                  <a:lumMod val="50000"/>
                </a:schemeClr>
              </a:solidFill>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46" name="文本框 6"/>
          <p:cNvSpPr txBox="1"/>
          <p:nvPr/>
        </p:nvSpPr>
        <p:spPr>
          <a:xfrm>
            <a:off x="452232" y="173917"/>
            <a:ext cx="2579552" cy="415498"/>
          </a:xfrm>
          <a:prstGeom prst="rect">
            <a:avLst/>
          </a:prstGeom>
          <a:noFill/>
        </p:spPr>
        <p:txBody>
          <a:bodyPr wrap="none" rtlCol="0">
            <a:spAutoFit/>
          </a:bodyPr>
          <a:lstStyle/>
          <a:p>
            <a:r>
              <a:rPr lang="en-US" altLang="zh-CN" sz="2100" b="1" spc="225" dirty="0">
                <a:solidFill>
                  <a:prstClr val="white"/>
                </a:solidFill>
              </a:rPr>
              <a:t>8</a:t>
            </a:r>
            <a:r>
              <a:rPr lang="en-US" altLang="zh-CN" sz="2100" b="1" spc="225" dirty="0" smtClean="0">
                <a:solidFill>
                  <a:prstClr val="white"/>
                </a:solidFill>
              </a:rPr>
              <a:t>.2 </a:t>
            </a:r>
            <a:r>
              <a:rPr lang="zh-CN" altLang="en-US" sz="2100" b="1" spc="225" dirty="0" smtClean="0">
                <a:solidFill>
                  <a:prstClr val="white"/>
                </a:solidFill>
              </a:rPr>
              <a:t>魔镜产品架构</a:t>
            </a:r>
            <a:endParaRPr lang="zh-CN" altLang="en-US" sz="2100" b="1" spc="225" dirty="0">
              <a:solidFill>
                <a:prstClr val="white"/>
              </a:solidFill>
            </a:endParaRPr>
          </a:p>
        </p:txBody>
      </p:sp>
      <p:sp>
        <p:nvSpPr>
          <p:cNvPr id="51" name="右箭头 50"/>
          <p:cNvSpPr/>
          <p:nvPr/>
        </p:nvSpPr>
        <p:spPr>
          <a:xfrm>
            <a:off x="3585190" y="3152087"/>
            <a:ext cx="3229375" cy="386199"/>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52" name="文本框 51"/>
          <p:cNvSpPr txBox="1"/>
          <p:nvPr/>
        </p:nvSpPr>
        <p:spPr>
          <a:xfrm>
            <a:off x="3592408" y="3228175"/>
            <a:ext cx="682625" cy="229870"/>
          </a:xfrm>
          <a:prstGeom prst="rect">
            <a:avLst/>
          </a:prstGeom>
          <a:noFill/>
        </p:spPr>
        <p:txBody>
          <a:bodyPr wrap="none" rtlCol="0">
            <a:spAutoFit/>
          </a:bodyPr>
          <a:lstStyle/>
          <a:p>
            <a:r>
              <a:rPr kumimoji="1" lang="zh-CN" altLang="en-US" sz="9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流式</a:t>
            </a:r>
            <a:r>
              <a:rPr kumimoji="1" lang="en-US" altLang="zh-CN" sz="9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9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实时</a:t>
            </a:r>
            <a:endParaRPr sz="100"/>
          </a:p>
        </p:txBody>
      </p:sp>
      <p:sp>
        <p:nvSpPr>
          <p:cNvPr id="53" name="右箭头 52"/>
          <p:cNvSpPr/>
          <p:nvPr/>
        </p:nvSpPr>
        <p:spPr>
          <a:xfrm>
            <a:off x="3585190" y="2858909"/>
            <a:ext cx="3155291" cy="386199"/>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54" name="右箭头 53"/>
          <p:cNvSpPr/>
          <p:nvPr/>
        </p:nvSpPr>
        <p:spPr>
          <a:xfrm>
            <a:off x="3916121" y="2423351"/>
            <a:ext cx="1400625" cy="386199"/>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55" name="文本框 54"/>
          <p:cNvSpPr txBox="1"/>
          <p:nvPr/>
        </p:nvSpPr>
        <p:spPr>
          <a:xfrm>
            <a:off x="3864512" y="2500844"/>
            <a:ext cx="1325880" cy="229870"/>
          </a:xfrm>
          <a:prstGeom prst="rect">
            <a:avLst/>
          </a:prstGeom>
          <a:noFill/>
        </p:spPr>
        <p:txBody>
          <a:bodyPr wrap="none" rtlCol="0">
            <a:spAutoFit/>
          </a:bodyPr>
          <a:lstStyle/>
          <a:p>
            <a:r>
              <a:rPr kumimoji="1" lang="zh-CN" altLang="en-US" sz="9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数据</a:t>
            </a:r>
            <a:r>
              <a:rPr kumimoji="1" lang="x-none" altLang="zh-CN" sz="9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沉淀（高频数据）</a:t>
            </a:r>
            <a:endParaRPr kumimoji="1" lang="x-none" altLang="zh-CN" sz="9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右箭头 55"/>
          <p:cNvSpPr/>
          <p:nvPr/>
        </p:nvSpPr>
        <p:spPr>
          <a:xfrm>
            <a:off x="3916121" y="1909621"/>
            <a:ext cx="1400625" cy="386199"/>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57" name="文本框 56"/>
          <p:cNvSpPr txBox="1"/>
          <p:nvPr/>
        </p:nvSpPr>
        <p:spPr>
          <a:xfrm>
            <a:off x="4023088" y="1987303"/>
            <a:ext cx="640080" cy="229870"/>
          </a:xfrm>
          <a:prstGeom prst="rect">
            <a:avLst/>
          </a:prstGeom>
          <a:noFill/>
        </p:spPr>
        <p:txBody>
          <a:bodyPr wrap="none" rtlCol="0">
            <a:spAutoFit/>
          </a:bodyPr>
          <a:lstStyle/>
          <a:p>
            <a:r>
              <a:rPr kumimoji="1" lang="zh-CN" altLang="en-US" sz="9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自动</a:t>
            </a:r>
            <a:r>
              <a:rPr kumimoji="1" lang="x-none" altLang="zh-CN" sz="9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更新</a:t>
            </a:r>
            <a:endParaRPr kumimoji="1" lang="x-none" altLang="zh-CN" sz="9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右箭头 57"/>
          <p:cNvSpPr/>
          <p:nvPr/>
        </p:nvSpPr>
        <p:spPr>
          <a:xfrm>
            <a:off x="3916121" y="1382456"/>
            <a:ext cx="1400625" cy="386199"/>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59" name="矩形 58"/>
          <p:cNvSpPr/>
          <p:nvPr/>
        </p:nvSpPr>
        <p:spPr>
          <a:xfrm>
            <a:off x="3130559" y="1086052"/>
            <a:ext cx="5780685" cy="2547581"/>
          </a:xfrm>
          <a:prstGeom prst="rect">
            <a:avLst/>
          </a:prstGeom>
          <a:noFill/>
          <a:ln w="19050">
            <a:solidFill>
              <a:srgbClr val="4C9CD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60" name="云形 59"/>
          <p:cNvSpPr/>
          <p:nvPr/>
        </p:nvSpPr>
        <p:spPr>
          <a:xfrm>
            <a:off x="240479" y="1213412"/>
            <a:ext cx="1014739" cy="723207"/>
          </a:xfrm>
          <a:prstGeom prst="cloud">
            <a:avLst/>
          </a:prstGeom>
          <a:solidFill>
            <a:srgbClr val="4C9C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61" name="罐形 60"/>
          <p:cNvSpPr/>
          <p:nvPr/>
        </p:nvSpPr>
        <p:spPr>
          <a:xfrm>
            <a:off x="240479" y="2074378"/>
            <a:ext cx="1014739" cy="641942"/>
          </a:xfrm>
          <a:prstGeom prst="can">
            <a:avLst/>
          </a:prstGeom>
          <a:solidFill>
            <a:srgbClr val="D889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62" name="右大括号 61"/>
          <p:cNvSpPr/>
          <p:nvPr/>
        </p:nvSpPr>
        <p:spPr>
          <a:xfrm>
            <a:off x="1260831" y="1541327"/>
            <a:ext cx="175872" cy="1803861"/>
          </a:xfrm>
          <a:prstGeom prst="rightBrace">
            <a:avLst/>
          </a:prstGeom>
          <a:ln w="19050">
            <a:solidFill>
              <a:srgbClr val="4C9CD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800"/>
          </a:p>
        </p:txBody>
      </p:sp>
      <p:sp>
        <p:nvSpPr>
          <p:cNvPr id="65" name="文本框 64"/>
          <p:cNvSpPr txBox="1"/>
          <p:nvPr/>
        </p:nvSpPr>
        <p:spPr>
          <a:xfrm>
            <a:off x="370173" y="1457003"/>
            <a:ext cx="754380" cy="229870"/>
          </a:xfrm>
          <a:prstGeom prst="rect">
            <a:avLst/>
          </a:prstGeom>
          <a:noFill/>
        </p:spPr>
        <p:txBody>
          <a:bodyPr wrap="none" rtlCol="0">
            <a:spAutoFit/>
          </a:bodyPr>
          <a:lstStyle>
            <a:defPPr>
              <a:defRPr lang="zh-CN"/>
            </a:defPPr>
            <a:lvl1pPr algn="ctr">
              <a:defRPr kumimoji="1" sz="9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zh-CN" dirty="0"/>
              <a:t>外部数据源</a:t>
            </a:r>
            <a:endParaRPr lang="zh-CN" altLang="en-US" dirty="0"/>
          </a:p>
        </p:txBody>
      </p:sp>
      <p:sp>
        <p:nvSpPr>
          <p:cNvPr id="66" name="文本框 65"/>
          <p:cNvSpPr txBox="1"/>
          <p:nvPr/>
        </p:nvSpPr>
        <p:spPr>
          <a:xfrm>
            <a:off x="362067" y="2361086"/>
            <a:ext cx="754380" cy="229870"/>
          </a:xfrm>
          <a:prstGeom prst="rect">
            <a:avLst/>
          </a:prstGeom>
          <a:noFill/>
        </p:spPr>
        <p:txBody>
          <a:bodyPr wrap="none" rtlCol="0">
            <a:spAutoFit/>
          </a:bodyPr>
          <a:lstStyle>
            <a:defPPr>
              <a:defRPr lang="zh-CN"/>
            </a:defPPr>
            <a:lvl1pPr algn="ctr">
              <a:defRPr kumimoji="1" sz="9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zh-CN" dirty="0"/>
              <a:t>内部数据源</a:t>
            </a:r>
            <a:endParaRPr lang="zh-CN" altLang="en-US" dirty="0"/>
          </a:p>
        </p:txBody>
      </p:sp>
      <p:sp>
        <p:nvSpPr>
          <p:cNvPr id="67" name="多文档 66"/>
          <p:cNvSpPr/>
          <p:nvPr/>
        </p:nvSpPr>
        <p:spPr>
          <a:xfrm>
            <a:off x="235607" y="2834027"/>
            <a:ext cx="1014739" cy="697011"/>
          </a:xfrm>
          <a:prstGeom prst="flowChartMultidocument">
            <a:avLst/>
          </a:prstGeom>
          <a:solidFill>
            <a:srgbClr val="6CC4D7"/>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68" name="文本框 67"/>
          <p:cNvSpPr txBox="1"/>
          <p:nvPr/>
        </p:nvSpPr>
        <p:spPr>
          <a:xfrm>
            <a:off x="231692" y="3094619"/>
            <a:ext cx="868680" cy="229870"/>
          </a:xfrm>
          <a:prstGeom prst="rect">
            <a:avLst/>
          </a:prstGeom>
          <a:noFill/>
        </p:spPr>
        <p:txBody>
          <a:bodyPr wrap="none" rtlCol="0">
            <a:spAutoFit/>
          </a:bodyPr>
          <a:lstStyle>
            <a:defPPr>
              <a:defRPr lang="zh-CN"/>
            </a:defPPr>
            <a:lvl1pPr algn="ctr">
              <a:defRPr kumimoji="1" sz="9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x-none" altLang="zh-CN"/>
              <a:t>半</a:t>
            </a:r>
            <a:r>
              <a:rPr lang="zh-CN" altLang="en-US"/>
              <a:t>结构化数据</a:t>
            </a:r>
            <a:endParaRPr lang="zh-CN" altLang="en-US" dirty="0"/>
          </a:p>
        </p:txBody>
      </p:sp>
      <p:sp>
        <p:nvSpPr>
          <p:cNvPr id="74" name="文本框 73"/>
          <p:cNvSpPr txBox="1"/>
          <p:nvPr/>
        </p:nvSpPr>
        <p:spPr>
          <a:xfrm>
            <a:off x="1370195" y="2258591"/>
            <a:ext cx="521335" cy="365760"/>
          </a:xfrm>
          <a:prstGeom prst="rect">
            <a:avLst/>
          </a:prstGeom>
          <a:noFill/>
        </p:spPr>
        <p:txBody>
          <a:bodyPr wrap="none" rtlCol="0">
            <a:spAutoFit/>
          </a:bodyPr>
          <a:lstStyle/>
          <a:p>
            <a:r>
              <a:rPr kumimoji="1" lang="en-US" altLang="zh-CN" sz="1800">
                <a:solidFill>
                  <a:schemeClr val="tx1">
                    <a:lumMod val="75000"/>
                    <a:lumOff val="25000"/>
                  </a:schemeClr>
                </a:solidFill>
              </a:rPr>
              <a:t>OR</a:t>
            </a:r>
            <a:endParaRPr kumimoji="1" lang="zh-CN" altLang="en-US" sz="1800" dirty="0">
              <a:solidFill>
                <a:schemeClr val="tx1">
                  <a:lumMod val="75000"/>
                  <a:lumOff val="25000"/>
                </a:schemeClr>
              </a:solidFill>
            </a:endParaRPr>
          </a:p>
        </p:txBody>
      </p:sp>
      <p:sp>
        <p:nvSpPr>
          <p:cNvPr id="75" name="右箭头 74"/>
          <p:cNvSpPr/>
          <p:nvPr/>
        </p:nvSpPr>
        <p:spPr>
          <a:xfrm>
            <a:off x="1351334" y="1852229"/>
            <a:ext cx="316030" cy="317738"/>
          </a:xfrm>
          <a:prstGeom prst="rightArrow">
            <a:avLst/>
          </a:prstGeom>
          <a:solidFill>
            <a:srgbClr val="4C9C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76" name="椭圆 75"/>
          <p:cNvSpPr/>
          <p:nvPr/>
        </p:nvSpPr>
        <p:spPr>
          <a:xfrm>
            <a:off x="1730651" y="1078957"/>
            <a:ext cx="1320106" cy="1904697"/>
          </a:xfrm>
          <a:prstGeom prst="ellipse">
            <a:avLst/>
          </a:prstGeom>
          <a:solidFill>
            <a:srgbClr val="4C9CD3">
              <a:alpha val="4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77" name="文本框 76"/>
          <p:cNvSpPr txBox="1"/>
          <p:nvPr/>
        </p:nvSpPr>
        <p:spPr>
          <a:xfrm>
            <a:off x="2052787" y="1148626"/>
            <a:ext cx="690880" cy="702310"/>
          </a:xfrm>
          <a:prstGeom prst="rect">
            <a:avLst/>
          </a:prstGeom>
          <a:noFill/>
        </p:spPr>
        <p:txBody>
          <a:bodyPr wrap="none" rtlCol="0">
            <a:spAutoFit/>
          </a:bodyPr>
          <a:lstStyle/>
          <a:p>
            <a:pPr algn="ctr"/>
            <a:r>
              <a:rPr kumimoji="1" lang="en-US" altLang="zh-CN" sz="800" dirty="0">
                <a:latin typeface="微软雅黑" panose="020B0503020204020204" pitchFamily="34" charset="-122"/>
                <a:ea typeface="微软雅黑" panose="020B0503020204020204" pitchFamily="34" charset="-122"/>
                <a:cs typeface="微软雅黑" panose="020B0503020204020204" pitchFamily="34" charset="-122"/>
              </a:rPr>
              <a:t>IT</a:t>
            </a:r>
            <a:r>
              <a:rPr kumimoji="1" lang="zh-CN" altLang="en-US" sz="800" dirty="0">
                <a:latin typeface="微软雅黑" panose="020B0503020204020204" pitchFamily="34" charset="-122"/>
                <a:ea typeface="微软雅黑" panose="020B0503020204020204" pitchFamily="34" charset="-122"/>
                <a:cs typeface="微软雅黑" panose="020B0503020204020204" pitchFamily="34" charset="-122"/>
              </a:rPr>
              <a:t>人员 </a:t>
            </a:r>
            <a:r>
              <a:rPr kumimoji="1" lang="en-US" altLang="zh-CN" sz="80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800" dirty="0">
                <a:latin typeface="微软雅黑" panose="020B0503020204020204" pitchFamily="34" charset="-122"/>
                <a:ea typeface="微软雅黑" panose="020B0503020204020204" pitchFamily="34" charset="-122"/>
                <a:cs typeface="微软雅黑" panose="020B0503020204020204" pitchFamily="34" charset="-122"/>
              </a:rPr>
              <a:t> </a:t>
            </a:r>
            <a:endParaRPr kumimoji="1" lang="en-US" altLang="zh-CN" sz="800" dirty="0">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zh-CN" altLang="en-US" sz="800" dirty="0">
                <a:latin typeface="微软雅黑" panose="020B0503020204020204" pitchFamily="34" charset="-122"/>
                <a:ea typeface="微软雅黑" panose="020B0503020204020204" pitchFamily="34" charset="-122"/>
                <a:cs typeface="微软雅黑" panose="020B0503020204020204" pitchFamily="34" charset="-122"/>
              </a:rPr>
              <a:t>资深用户</a:t>
            </a:r>
            <a:endParaRPr kumimoji="1" lang="en-US" altLang="zh-CN" sz="800" dirty="0">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zh-CN" altLang="en-US" sz="800" dirty="0">
                <a:latin typeface="微软雅黑" panose="020B0503020204020204" pitchFamily="34" charset="-122"/>
                <a:ea typeface="微软雅黑" panose="020B0503020204020204" pitchFamily="34" charset="-122"/>
                <a:cs typeface="微软雅黑" panose="020B0503020204020204" pitchFamily="34" charset="-122"/>
              </a:rPr>
              <a:t>建立 </a:t>
            </a:r>
            <a:r>
              <a:rPr kumimoji="1" lang="en-US" altLang="zh-CN" sz="80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800" dirty="0">
                <a:latin typeface="微软雅黑" panose="020B0503020204020204" pitchFamily="34" charset="-122"/>
                <a:ea typeface="微软雅黑" panose="020B0503020204020204" pitchFamily="34" charset="-122"/>
                <a:cs typeface="微软雅黑" panose="020B0503020204020204" pitchFamily="34" charset="-122"/>
              </a:rPr>
              <a:t> 加载</a:t>
            </a:r>
            <a:endParaRPr kumimoji="1" lang="en-US" altLang="zh-CN" sz="800" dirty="0">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zh-CN" altLang="en-US" sz="800" dirty="0">
                <a:latin typeface="微软雅黑" panose="020B0503020204020204" pitchFamily="34" charset="-122"/>
                <a:ea typeface="微软雅黑" panose="020B0503020204020204" pitchFamily="34" charset="-122"/>
                <a:cs typeface="微软雅黑" panose="020B0503020204020204" pitchFamily="34" charset="-122"/>
              </a:rPr>
              <a:t>关系数据库</a:t>
            </a:r>
            <a:endParaRPr kumimoji="1" lang="en-US" altLang="zh-CN" sz="800" dirty="0">
              <a:latin typeface="微软雅黑" panose="020B0503020204020204" pitchFamily="34" charset="-122"/>
              <a:ea typeface="微软雅黑" panose="020B0503020204020204" pitchFamily="34" charset="-122"/>
              <a:cs typeface="微软雅黑" panose="020B0503020204020204" pitchFamily="34" charset="-122"/>
            </a:endParaRPr>
          </a:p>
          <a:p>
            <a:pPr algn="ctr"/>
            <a:r>
              <a:rPr kumimoji="1" lang="zh-CN" altLang="en-US" sz="800" dirty="0">
                <a:latin typeface="微软雅黑" panose="020B0503020204020204" pitchFamily="34" charset="-122"/>
                <a:ea typeface="微软雅黑" panose="020B0503020204020204" pitchFamily="34" charset="-122"/>
                <a:cs typeface="微软雅黑" panose="020B0503020204020204" pitchFamily="34" charset="-122"/>
              </a:rPr>
              <a:t>（未建模）</a:t>
            </a:r>
            <a:endParaRPr sz="100"/>
          </a:p>
        </p:txBody>
      </p:sp>
      <p:pic>
        <p:nvPicPr>
          <p:cNvPr id="78" name="图片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6419" y="1905490"/>
            <a:ext cx="604158" cy="363275"/>
          </a:xfrm>
          <a:prstGeom prst="rect">
            <a:avLst/>
          </a:prstGeom>
        </p:spPr>
      </p:pic>
      <p:pic>
        <p:nvPicPr>
          <p:cNvPr id="79" name="图片 78"/>
          <p:cNvPicPr>
            <a:picLocks noChangeAspect="1"/>
          </p:cNvPicPr>
          <p:nvPr/>
        </p:nvPicPr>
        <p:blipFill>
          <a:blip r:embed="rId4"/>
          <a:stretch>
            <a:fillRect/>
          </a:stretch>
        </p:blipFill>
        <p:spPr>
          <a:xfrm>
            <a:off x="2540378" y="1930428"/>
            <a:ext cx="402456" cy="402456"/>
          </a:xfrm>
          <a:prstGeom prst="rect">
            <a:avLst/>
          </a:prstGeom>
        </p:spPr>
      </p:pic>
      <p:pic>
        <p:nvPicPr>
          <p:cNvPr id="80" name="图片 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2793" y="2439686"/>
            <a:ext cx="972447" cy="230996"/>
          </a:xfrm>
          <a:prstGeom prst="rect">
            <a:avLst/>
          </a:prstGeom>
        </p:spPr>
      </p:pic>
      <p:sp>
        <p:nvSpPr>
          <p:cNvPr id="81" name="右箭头 80"/>
          <p:cNvSpPr/>
          <p:nvPr/>
        </p:nvSpPr>
        <p:spPr>
          <a:xfrm>
            <a:off x="3079375" y="1848236"/>
            <a:ext cx="215576" cy="317738"/>
          </a:xfrm>
          <a:prstGeom prst="rightArrow">
            <a:avLst/>
          </a:prstGeom>
          <a:solidFill>
            <a:srgbClr val="4C9C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82" name="右箭头 81"/>
          <p:cNvSpPr/>
          <p:nvPr/>
        </p:nvSpPr>
        <p:spPr>
          <a:xfrm>
            <a:off x="1352741" y="2982436"/>
            <a:ext cx="1953258" cy="317738"/>
          </a:xfrm>
          <a:prstGeom prst="rightArrow">
            <a:avLst/>
          </a:prstGeom>
          <a:solidFill>
            <a:srgbClr val="4C9C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83" name="文本框 82"/>
          <p:cNvSpPr txBox="1"/>
          <p:nvPr/>
        </p:nvSpPr>
        <p:spPr>
          <a:xfrm>
            <a:off x="2026610" y="3025196"/>
            <a:ext cx="589280" cy="214630"/>
          </a:xfrm>
          <a:prstGeom prst="rect">
            <a:avLst/>
          </a:prstGeom>
          <a:noFill/>
        </p:spPr>
        <p:txBody>
          <a:bodyPr wrap="none" rtlCol="0">
            <a:spAutoFit/>
          </a:bodyPr>
          <a:lstStyle/>
          <a:p>
            <a:r>
              <a:rPr kumimoji="1" lang="zh-CN" altLang="en-US" sz="8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直接访问</a:t>
            </a:r>
            <a:endParaRPr sz="100"/>
          </a:p>
        </p:txBody>
      </p:sp>
      <p:sp>
        <p:nvSpPr>
          <p:cNvPr id="84" name="矩形 83"/>
          <p:cNvSpPr/>
          <p:nvPr/>
        </p:nvSpPr>
        <p:spPr>
          <a:xfrm>
            <a:off x="3342143" y="1314005"/>
            <a:ext cx="243047" cy="2241383"/>
          </a:xfrm>
          <a:prstGeom prst="rect">
            <a:avLst/>
          </a:prstGeom>
          <a:solidFill>
            <a:srgbClr val="4C9CD3">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85" name="文本框 84"/>
          <p:cNvSpPr txBox="1"/>
          <p:nvPr/>
        </p:nvSpPr>
        <p:spPr>
          <a:xfrm>
            <a:off x="3306669" y="1694500"/>
            <a:ext cx="351790" cy="1322705"/>
          </a:xfrm>
          <a:prstGeom prst="rect">
            <a:avLst/>
          </a:prstGeom>
          <a:noFill/>
        </p:spPr>
        <p:txBody>
          <a:bodyPr vert="eaVert" wrap="none" rtlCol="0">
            <a:spAutoFit/>
          </a:bodyPr>
          <a:lstStyle/>
          <a:p>
            <a:r>
              <a:rPr kumimoji="1" lang="zh-CN" altLang="en-US" sz="105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源 数 据 连 接 </a:t>
            </a:r>
            <a:r>
              <a:rPr kumimoji="1" lang="x-none" altLang="zh-CN" sz="105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管 理</a:t>
            </a:r>
            <a:r>
              <a:rPr kumimoji="1" lang="zh-CN" altLang="en-US" sz="105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endParaRPr sz="100"/>
          </a:p>
        </p:txBody>
      </p:sp>
      <p:sp>
        <p:nvSpPr>
          <p:cNvPr id="86" name="矩形 85"/>
          <p:cNvSpPr/>
          <p:nvPr/>
        </p:nvSpPr>
        <p:spPr>
          <a:xfrm>
            <a:off x="3625876" y="1314004"/>
            <a:ext cx="250692" cy="1510380"/>
          </a:xfrm>
          <a:prstGeom prst="rect">
            <a:avLst/>
          </a:prstGeom>
          <a:solidFill>
            <a:srgbClr val="4C9CD3">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87" name="文本框 86"/>
          <p:cNvSpPr txBox="1"/>
          <p:nvPr/>
        </p:nvSpPr>
        <p:spPr>
          <a:xfrm>
            <a:off x="3590344" y="1694859"/>
            <a:ext cx="351790" cy="758825"/>
          </a:xfrm>
          <a:prstGeom prst="rect">
            <a:avLst/>
          </a:prstGeom>
          <a:noFill/>
        </p:spPr>
        <p:txBody>
          <a:bodyPr vert="eaVert" wrap="none" rtlCol="0">
            <a:spAutoFit/>
          </a:bodyPr>
          <a:lstStyle>
            <a:defPPr>
              <a:defRPr lang="zh-CN"/>
            </a:defPPr>
            <a:lvl1pPr>
              <a:defRPr kumimoji="1"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dirty="0"/>
              <a:t>数 据 提 取</a:t>
            </a:r>
            <a:endParaRPr sz="790"/>
          </a:p>
        </p:txBody>
      </p:sp>
      <p:sp>
        <p:nvSpPr>
          <p:cNvPr id="88" name="矩形 87"/>
          <p:cNvSpPr/>
          <p:nvPr/>
        </p:nvSpPr>
        <p:spPr>
          <a:xfrm>
            <a:off x="5056738" y="1321475"/>
            <a:ext cx="243047" cy="2241383"/>
          </a:xfrm>
          <a:prstGeom prst="rect">
            <a:avLst/>
          </a:prstGeom>
          <a:solidFill>
            <a:srgbClr val="4C9CD3">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89" name="文本框 88"/>
          <p:cNvSpPr txBox="1"/>
          <p:nvPr/>
        </p:nvSpPr>
        <p:spPr>
          <a:xfrm>
            <a:off x="4994102" y="1828327"/>
            <a:ext cx="351790" cy="1110615"/>
          </a:xfrm>
          <a:prstGeom prst="rect">
            <a:avLst/>
          </a:prstGeom>
          <a:noFill/>
        </p:spPr>
        <p:txBody>
          <a:bodyPr vert="eaVert" wrap="none" rtlCol="0">
            <a:spAutoFit/>
          </a:bodyPr>
          <a:lstStyle>
            <a:defPPr>
              <a:defRPr lang="zh-CN"/>
            </a:defPPr>
            <a:lvl1pPr>
              <a:defRPr kumimoji="1"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a:t>自 助 数 据 准 备</a:t>
            </a:r>
            <a:endParaRPr lang="zh-CN" altLang="en-US" dirty="0"/>
          </a:p>
        </p:txBody>
      </p:sp>
      <p:sp>
        <p:nvSpPr>
          <p:cNvPr id="90" name="文本框 89"/>
          <p:cNvSpPr txBox="1"/>
          <p:nvPr/>
        </p:nvSpPr>
        <p:spPr>
          <a:xfrm>
            <a:off x="3817984" y="1458544"/>
            <a:ext cx="1377950" cy="229870"/>
          </a:xfrm>
          <a:prstGeom prst="rect">
            <a:avLst/>
          </a:prstGeom>
          <a:noFill/>
        </p:spPr>
        <p:txBody>
          <a:bodyPr wrap="none" rtlCol="0">
            <a:spAutoFit/>
          </a:bodyPr>
          <a:lstStyle/>
          <a:p>
            <a:r>
              <a:rPr kumimoji="1" lang="zh-CN" altLang="en-US" sz="9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敏捷建模</a:t>
            </a:r>
            <a:r>
              <a:rPr kumimoji="1" lang="x-none" altLang="zh-CN" sz="9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（虚拟CUBE）</a:t>
            </a:r>
            <a:endParaRPr kumimoji="1" lang="x-none" altLang="zh-CN" sz="9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1" name="文本框 90"/>
          <p:cNvSpPr txBox="1"/>
          <p:nvPr/>
        </p:nvSpPr>
        <p:spPr>
          <a:xfrm>
            <a:off x="3600721" y="2943308"/>
            <a:ext cx="640080" cy="229870"/>
          </a:xfrm>
          <a:prstGeom prst="rect">
            <a:avLst/>
          </a:prstGeom>
          <a:noFill/>
        </p:spPr>
        <p:txBody>
          <a:bodyPr wrap="none" rtlCol="0">
            <a:spAutoFit/>
          </a:bodyPr>
          <a:lstStyle/>
          <a:p>
            <a:r>
              <a:rPr kumimoji="1" lang="zh-CN" altLang="en-US" sz="9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直接查询</a:t>
            </a:r>
            <a:endParaRPr kumimoji="1" lang="zh-CN" altLang="en-US" sz="9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2" name="矩形 91"/>
          <p:cNvSpPr/>
          <p:nvPr/>
        </p:nvSpPr>
        <p:spPr>
          <a:xfrm>
            <a:off x="5345426" y="1502730"/>
            <a:ext cx="1395055" cy="12886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93" name="文本框 92"/>
          <p:cNvSpPr txBox="1"/>
          <p:nvPr/>
        </p:nvSpPr>
        <p:spPr>
          <a:xfrm>
            <a:off x="5528329" y="1577806"/>
            <a:ext cx="1025525" cy="229870"/>
          </a:xfrm>
          <a:prstGeom prst="rect">
            <a:avLst/>
          </a:prstGeom>
          <a:noFill/>
        </p:spPr>
        <p:txBody>
          <a:bodyPr wrap="none" rtlCol="0">
            <a:spAutoFit/>
          </a:bodyPr>
          <a:lstStyle/>
          <a:p>
            <a:pPr algn="ctr"/>
            <a:r>
              <a:rPr kumimoji="1" lang="zh-CN" altLang="en-US" sz="900" dirty="0">
                <a:latin typeface="微软雅黑" panose="020B0503020204020204" pitchFamily="34" charset="-122"/>
                <a:ea typeface="微软雅黑" panose="020B0503020204020204" pitchFamily="34" charset="-122"/>
                <a:cs typeface="微软雅黑" panose="020B0503020204020204" pitchFamily="34" charset="-122"/>
              </a:rPr>
              <a:t>列存储</a:t>
            </a:r>
            <a:r>
              <a:rPr kumimoji="1" lang="en-US" altLang="zh-CN" sz="900" dirty="0">
                <a:latin typeface="微软雅黑" panose="020B0503020204020204" pitchFamily="34" charset="-122"/>
                <a:ea typeface="微软雅黑" panose="020B0503020204020204" pitchFamily="34" charset="-122"/>
                <a:cs typeface="微软雅黑" panose="020B0503020204020204" pitchFamily="34" charset="-122"/>
              </a:rPr>
              <a:t>/</a:t>
            </a:r>
            <a:r>
              <a:rPr kumimoji="1" lang="zh-CN" altLang="en-US" sz="900" dirty="0">
                <a:latin typeface="微软雅黑" panose="020B0503020204020204" pitchFamily="34" charset="-122"/>
                <a:ea typeface="微软雅黑" panose="020B0503020204020204" pitchFamily="34" charset="-122"/>
                <a:cs typeface="微软雅黑" panose="020B0503020204020204" pitchFamily="34" charset="-122"/>
              </a:rPr>
              <a:t>内存模型</a:t>
            </a:r>
            <a:endParaRPr sz="100"/>
          </a:p>
        </p:txBody>
      </p:sp>
      <p:sp>
        <p:nvSpPr>
          <p:cNvPr id="94" name="右大括号 93"/>
          <p:cNvSpPr/>
          <p:nvPr/>
        </p:nvSpPr>
        <p:spPr>
          <a:xfrm flipH="1">
            <a:off x="6780031" y="1257979"/>
            <a:ext cx="167772" cy="2304878"/>
          </a:xfrm>
          <a:prstGeom prst="rightBrace">
            <a:avLst/>
          </a:prstGeom>
          <a:ln w="19050">
            <a:solidFill>
              <a:srgbClr val="4C9CD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sz="1800"/>
          </a:p>
        </p:txBody>
      </p:sp>
      <p:sp>
        <p:nvSpPr>
          <p:cNvPr id="95" name="矩形 94"/>
          <p:cNvSpPr/>
          <p:nvPr/>
        </p:nvSpPr>
        <p:spPr>
          <a:xfrm>
            <a:off x="6907820" y="2009817"/>
            <a:ext cx="250692" cy="1510380"/>
          </a:xfrm>
          <a:prstGeom prst="rect">
            <a:avLst/>
          </a:prstGeom>
          <a:solidFill>
            <a:srgbClr val="4C9CD3">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96" name="文本框 95"/>
          <p:cNvSpPr txBox="1"/>
          <p:nvPr/>
        </p:nvSpPr>
        <p:spPr>
          <a:xfrm>
            <a:off x="6866845" y="2098810"/>
            <a:ext cx="351790" cy="1250950"/>
          </a:xfrm>
          <a:prstGeom prst="rect">
            <a:avLst/>
          </a:prstGeom>
          <a:noFill/>
        </p:spPr>
        <p:txBody>
          <a:bodyPr vert="eaVert" wrap="none" rtlCol="0">
            <a:spAutoFit/>
          </a:bodyPr>
          <a:lstStyle>
            <a:defPPr>
              <a:defRPr lang="zh-CN"/>
            </a:defPPr>
            <a:lvl1pPr>
              <a:defRPr kumimoji="1"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dirty="0"/>
              <a:t>桌 面  </a:t>
            </a:r>
            <a:r>
              <a:rPr lang="en-US" altLang="zh-CN" dirty="0"/>
              <a:t>Web</a:t>
            </a:r>
            <a:r>
              <a:rPr lang="zh-CN" altLang="en-US" dirty="0"/>
              <a:t>或 移 动</a:t>
            </a:r>
            <a:endParaRPr lang="en-US" altLang="zh-CN" dirty="0"/>
          </a:p>
        </p:txBody>
      </p:sp>
      <p:sp>
        <p:nvSpPr>
          <p:cNvPr id="97" name="矩形 96"/>
          <p:cNvSpPr/>
          <p:nvPr/>
        </p:nvSpPr>
        <p:spPr>
          <a:xfrm>
            <a:off x="8344059" y="1314005"/>
            <a:ext cx="250692" cy="2224282"/>
          </a:xfrm>
          <a:prstGeom prst="rect">
            <a:avLst/>
          </a:prstGeom>
          <a:solidFill>
            <a:srgbClr val="4C9CD3">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98" name="文本框 97"/>
          <p:cNvSpPr txBox="1"/>
          <p:nvPr/>
        </p:nvSpPr>
        <p:spPr>
          <a:xfrm>
            <a:off x="8312966" y="2013556"/>
            <a:ext cx="351790" cy="934720"/>
          </a:xfrm>
          <a:prstGeom prst="rect">
            <a:avLst/>
          </a:prstGeom>
          <a:noFill/>
        </p:spPr>
        <p:txBody>
          <a:bodyPr vert="eaVert" wrap="none" rtlCol="0">
            <a:spAutoFit/>
          </a:bodyPr>
          <a:lstStyle>
            <a:defPPr>
              <a:defRPr lang="zh-CN"/>
            </a:defPPr>
            <a:lvl1pPr>
              <a:defRPr kumimoji="1"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a:t>共 享 和 协 作</a:t>
            </a:r>
            <a:endParaRPr lang="en-US" altLang="zh-CN" dirty="0"/>
          </a:p>
        </p:txBody>
      </p:sp>
      <p:sp>
        <p:nvSpPr>
          <p:cNvPr id="99" name="矩形 98"/>
          <p:cNvSpPr/>
          <p:nvPr/>
        </p:nvSpPr>
        <p:spPr>
          <a:xfrm>
            <a:off x="8617595" y="1314005"/>
            <a:ext cx="250692" cy="2221047"/>
          </a:xfrm>
          <a:prstGeom prst="rect">
            <a:avLst/>
          </a:prstGeom>
          <a:solidFill>
            <a:srgbClr val="4C9CD3">
              <a:alpha val="5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100" name="文本框 99"/>
          <p:cNvSpPr txBox="1"/>
          <p:nvPr/>
        </p:nvSpPr>
        <p:spPr>
          <a:xfrm>
            <a:off x="8584162" y="2093031"/>
            <a:ext cx="351790" cy="692785"/>
          </a:xfrm>
          <a:prstGeom prst="rect">
            <a:avLst/>
          </a:prstGeom>
          <a:noFill/>
        </p:spPr>
        <p:txBody>
          <a:bodyPr vert="eaVert" wrap="none" rtlCol="0">
            <a:spAutoFit/>
          </a:bodyPr>
          <a:lstStyle>
            <a:defPPr>
              <a:defRPr lang="zh-CN"/>
            </a:defPPr>
            <a:lvl1pPr>
              <a:defRPr kumimoji="1" sz="105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zh-CN" altLang="en-US" dirty="0"/>
              <a:t>开 放  </a:t>
            </a:r>
            <a:r>
              <a:rPr lang="en-US" altLang="zh-CN" dirty="0"/>
              <a:t>API</a:t>
            </a:r>
            <a:endParaRPr sz="790"/>
          </a:p>
        </p:txBody>
      </p:sp>
      <p:sp>
        <p:nvSpPr>
          <p:cNvPr id="101" name="矩形 100"/>
          <p:cNvSpPr/>
          <p:nvPr/>
        </p:nvSpPr>
        <p:spPr>
          <a:xfrm>
            <a:off x="7201469" y="2005083"/>
            <a:ext cx="1099636" cy="327802"/>
          </a:xfrm>
          <a:prstGeom prst="rect">
            <a:avLst/>
          </a:prstGeom>
          <a:solidFill>
            <a:srgbClr val="D889AB">
              <a:alpha val="2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102" name="矩形 101"/>
          <p:cNvSpPr/>
          <p:nvPr/>
        </p:nvSpPr>
        <p:spPr>
          <a:xfrm>
            <a:off x="7201467" y="2376605"/>
            <a:ext cx="1099636" cy="334976"/>
          </a:xfrm>
          <a:prstGeom prst="rect">
            <a:avLst/>
          </a:prstGeom>
          <a:solidFill>
            <a:srgbClr val="D889AB">
              <a:alpha val="2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103" name="矩形 102"/>
          <p:cNvSpPr/>
          <p:nvPr/>
        </p:nvSpPr>
        <p:spPr>
          <a:xfrm>
            <a:off x="7209695" y="2754242"/>
            <a:ext cx="1091408" cy="338203"/>
          </a:xfrm>
          <a:prstGeom prst="rect">
            <a:avLst/>
          </a:prstGeom>
          <a:solidFill>
            <a:srgbClr val="D889AB">
              <a:alpha val="2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104" name="矩形 103"/>
          <p:cNvSpPr/>
          <p:nvPr/>
        </p:nvSpPr>
        <p:spPr>
          <a:xfrm>
            <a:off x="7209695" y="3135104"/>
            <a:ext cx="1091408" cy="390594"/>
          </a:xfrm>
          <a:prstGeom prst="rect">
            <a:avLst/>
          </a:prstGeom>
          <a:solidFill>
            <a:srgbClr val="D889AB">
              <a:alpha val="2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105" name="文本框 104"/>
          <p:cNvSpPr txBox="1"/>
          <p:nvPr/>
        </p:nvSpPr>
        <p:spPr>
          <a:xfrm>
            <a:off x="7297995" y="2052877"/>
            <a:ext cx="868680" cy="229870"/>
          </a:xfrm>
          <a:prstGeom prst="rect">
            <a:avLst/>
          </a:prstGeom>
          <a:noFill/>
        </p:spPr>
        <p:txBody>
          <a:bodyPr wrap="none" rtlCol="0">
            <a:spAutoFit/>
          </a:bodyPr>
          <a:lstStyle/>
          <a:p>
            <a:pPr algn="ctr"/>
            <a:r>
              <a:rPr kumimoji="1" lang="zh-CN" altLang="en-US" sz="900">
                <a:latin typeface="微软雅黑" panose="020B0503020204020204" pitchFamily="34" charset="-122"/>
                <a:ea typeface="微软雅黑" panose="020B0503020204020204" pitchFamily="34" charset="-122"/>
                <a:cs typeface="微软雅黑" panose="020B0503020204020204" pitchFamily="34" charset="-122"/>
              </a:rPr>
              <a:t>智能数据探索</a:t>
            </a:r>
            <a:endParaRPr kumimoji="1"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6" name="文本框 105"/>
          <p:cNvSpPr txBox="1"/>
          <p:nvPr/>
        </p:nvSpPr>
        <p:spPr>
          <a:xfrm>
            <a:off x="7404383" y="2438618"/>
            <a:ext cx="640080" cy="229870"/>
          </a:xfrm>
          <a:prstGeom prst="rect">
            <a:avLst/>
          </a:prstGeom>
          <a:noFill/>
        </p:spPr>
        <p:txBody>
          <a:bodyPr wrap="none" rtlCol="0">
            <a:spAutoFit/>
          </a:bodyPr>
          <a:lstStyle/>
          <a:p>
            <a:r>
              <a:rPr kumimoji="1" lang="zh-CN" altLang="en-US" sz="900">
                <a:latin typeface="微软雅黑" panose="020B0503020204020204" pitchFamily="34" charset="-122"/>
                <a:ea typeface="微软雅黑" panose="020B0503020204020204" pitchFamily="34" charset="-122"/>
                <a:cs typeface="微软雅黑" panose="020B0503020204020204" pitchFamily="34" charset="-122"/>
              </a:rPr>
              <a:t>视觉探索</a:t>
            </a:r>
            <a:endParaRPr kumimoji="1"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 name="文本框 106"/>
          <p:cNvSpPr txBox="1"/>
          <p:nvPr/>
        </p:nvSpPr>
        <p:spPr>
          <a:xfrm>
            <a:off x="7374696" y="2822770"/>
            <a:ext cx="754380" cy="229870"/>
          </a:xfrm>
          <a:prstGeom prst="rect">
            <a:avLst/>
          </a:prstGeom>
          <a:noFill/>
        </p:spPr>
        <p:txBody>
          <a:bodyPr wrap="none" rtlCol="0">
            <a:spAutoFit/>
          </a:bodyPr>
          <a:lstStyle/>
          <a:p>
            <a:pPr algn="ctr"/>
            <a:r>
              <a:rPr kumimoji="1" lang="zh-CN" altLang="en-US" sz="900">
                <a:latin typeface="微软雅黑" panose="020B0503020204020204" pitchFamily="34" charset="-122"/>
                <a:ea typeface="微软雅黑" panose="020B0503020204020204" pitchFamily="34" charset="-122"/>
                <a:cs typeface="微软雅黑" panose="020B0503020204020204" pitchFamily="34" charset="-122"/>
              </a:rPr>
              <a:t>分析仪表盘</a:t>
            </a:r>
            <a:endParaRPr kumimoji="1"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8" name="文本框 107"/>
          <p:cNvSpPr txBox="1"/>
          <p:nvPr/>
        </p:nvSpPr>
        <p:spPr>
          <a:xfrm>
            <a:off x="7314103" y="3223757"/>
            <a:ext cx="868680" cy="229870"/>
          </a:xfrm>
          <a:prstGeom prst="rect">
            <a:avLst/>
          </a:prstGeom>
          <a:noFill/>
        </p:spPr>
        <p:txBody>
          <a:bodyPr wrap="none" rtlCol="0">
            <a:spAutoFit/>
          </a:bodyPr>
          <a:lstStyle/>
          <a:p>
            <a:pPr algn="ctr"/>
            <a:r>
              <a:rPr kumimoji="1" lang="zh-CN" altLang="en-US" sz="900">
                <a:latin typeface="微软雅黑" panose="020B0503020204020204" pitchFamily="34" charset="-122"/>
                <a:ea typeface="微软雅黑" panose="020B0503020204020204" pitchFamily="34" charset="-122"/>
                <a:cs typeface="微软雅黑" panose="020B0503020204020204" pitchFamily="34" charset="-122"/>
              </a:rPr>
              <a:t>故事演示模式</a:t>
            </a:r>
            <a:endParaRPr kumimoji="1" lang="zh-CN" altLang="en-US" sz="9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9" name="图片 108"/>
          <p:cNvPicPr>
            <a:picLocks noChangeAspect="1"/>
          </p:cNvPicPr>
          <p:nvPr/>
        </p:nvPicPr>
        <p:blipFill rotWithShape="1">
          <a:blip r:embed="rId6"/>
          <a:srcRect l="494" t="2946" b="18429"/>
          <a:stretch>
            <a:fillRect/>
          </a:stretch>
        </p:blipFill>
        <p:spPr>
          <a:xfrm>
            <a:off x="6907876" y="1311456"/>
            <a:ext cx="1393227" cy="656446"/>
          </a:xfrm>
          <a:prstGeom prst="rect">
            <a:avLst/>
          </a:prstGeom>
        </p:spPr>
      </p:pic>
      <p:pic>
        <p:nvPicPr>
          <p:cNvPr id="110" name="图片 109"/>
          <p:cNvPicPr>
            <a:picLocks noChangeAspect="1"/>
          </p:cNvPicPr>
          <p:nvPr/>
        </p:nvPicPr>
        <p:blipFill rotWithShape="1">
          <a:blip r:embed="rId7"/>
          <a:srcRect l="5226" r="5677" b="7352"/>
          <a:stretch>
            <a:fillRect/>
          </a:stretch>
        </p:blipFill>
        <p:spPr>
          <a:xfrm>
            <a:off x="5419899" y="1888863"/>
            <a:ext cx="1246909" cy="835756"/>
          </a:xfrm>
          <a:prstGeom prst="rect">
            <a:avLst/>
          </a:prstGeom>
        </p:spPr>
      </p:pic>
      <p:sp>
        <p:nvSpPr>
          <p:cNvPr id="111" name="矩形 110"/>
          <p:cNvSpPr/>
          <p:nvPr/>
        </p:nvSpPr>
        <p:spPr>
          <a:xfrm>
            <a:off x="235607" y="3771339"/>
            <a:ext cx="8675638" cy="1244815"/>
          </a:xfrm>
          <a:prstGeom prst="rect">
            <a:avLst/>
          </a:prstGeom>
          <a:solidFill>
            <a:srgbClr val="D889AB">
              <a:alpha val="2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dirty="0"/>
          </a:p>
        </p:txBody>
      </p:sp>
      <p:sp>
        <p:nvSpPr>
          <p:cNvPr id="112" name="矩形 111"/>
          <p:cNvSpPr/>
          <p:nvPr/>
        </p:nvSpPr>
        <p:spPr>
          <a:xfrm flipV="1">
            <a:off x="235607" y="3733703"/>
            <a:ext cx="8675638" cy="45719"/>
          </a:xfrm>
          <a:prstGeom prst="rect">
            <a:avLst/>
          </a:prstGeom>
          <a:solidFill>
            <a:srgbClr val="4C9C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cxnSp>
        <p:nvCxnSpPr>
          <p:cNvPr id="113" name="肘形连接符 112"/>
          <p:cNvCxnSpPr>
            <a:stCxn id="102" idx="2"/>
          </p:cNvCxnSpPr>
          <p:nvPr/>
        </p:nvCxnSpPr>
        <p:spPr>
          <a:xfrm rot="5400000">
            <a:off x="3367213" y="1653221"/>
            <a:ext cx="1537617" cy="3813867"/>
          </a:xfrm>
          <a:prstGeom prst="bentConnector2">
            <a:avLst/>
          </a:prstGeom>
          <a:ln w="19050">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114" name="矩形 113"/>
          <p:cNvSpPr/>
          <p:nvPr/>
        </p:nvSpPr>
        <p:spPr>
          <a:xfrm>
            <a:off x="267231" y="3822499"/>
            <a:ext cx="1827577" cy="1145315"/>
          </a:xfrm>
          <a:prstGeom prst="rect">
            <a:avLst/>
          </a:prstGeom>
          <a:solidFill>
            <a:schemeClr val="bg1"/>
          </a:solidFill>
          <a:ln w="12700">
            <a:solidFill>
              <a:srgbClr val="4C9CD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115" name="矩形 114"/>
          <p:cNvSpPr/>
          <p:nvPr/>
        </p:nvSpPr>
        <p:spPr>
          <a:xfrm>
            <a:off x="1759994" y="3827150"/>
            <a:ext cx="327576" cy="1130207"/>
          </a:xfrm>
          <a:prstGeom prst="rect">
            <a:avLst/>
          </a:prstGeom>
          <a:solidFill>
            <a:schemeClr val="bg1">
              <a:lumMod val="85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dirty="0"/>
          </a:p>
        </p:txBody>
      </p:sp>
      <p:sp>
        <p:nvSpPr>
          <p:cNvPr id="116" name="文本框 115"/>
          <p:cNvSpPr txBox="1"/>
          <p:nvPr/>
        </p:nvSpPr>
        <p:spPr>
          <a:xfrm>
            <a:off x="1760508" y="4103486"/>
            <a:ext cx="351790" cy="510540"/>
          </a:xfrm>
          <a:prstGeom prst="rect">
            <a:avLst/>
          </a:prstGeom>
          <a:noFill/>
        </p:spPr>
        <p:txBody>
          <a:bodyPr vert="eaVert" wrap="none" rtlCol="0">
            <a:spAutoFit/>
          </a:bodyPr>
          <a:lstStyle/>
          <a:p>
            <a:r>
              <a:rPr kumimoji="1" lang="zh-CN" altLang="en-US" sz="105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语义层</a:t>
            </a:r>
            <a:endParaRPr kumimoji="1" lang="zh-CN" altLang="en-US" sz="105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7" name="五角星 116"/>
          <p:cNvSpPr/>
          <p:nvPr/>
        </p:nvSpPr>
        <p:spPr>
          <a:xfrm>
            <a:off x="358176" y="4151153"/>
            <a:ext cx="664740" cy="732155"/>
          </a:xfrm>
          <a:prstGeom prst="star5">
            <a:avLst/>
          </a:prstGeom>
          <a:solidFill>
            <a:srgbClr val="D889AB">
              <a:alpha val="8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118" name="五角星 117"/>
          <p:cNvSpPr/>
          <p:nvPr/>
        </p:nvSpPr>
        <p:spPr>
          <a:xfrm>
            <a:off x="1165078" y="4474943"/>
            <a:ext cx="498312" cy="408365"/>
          </a:xfrm>
          <a:prstGeom prst="star5">
            <a:avLst/>
          </a:prstGeom>
          <a:solidFill>
            <a:srgbClr val="D889AB">
              <a:alpha val="8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pic>
        <p:nvPicPr>
          <p:cNvPr id="119" name="图片 118"/>
          <p:cNvPicPr>
            <a:picLocks noChangeAspect="1"/>
          </p:cNvPicPr>
          <p:nvPr/>
        </p:nvPicPr>
        <p:blipFill>
          <a:blip r:embed="rId8"/>
          <a:stretch>
            <a:fillRect/>
          </a:stretch>
        </p:blipFill>
        <p:spPr>
          <a:xfrm>
            <a:off x="1180141" y="3998575"/>
            <a:ext cx="466253" cy="351713"/>
          </a:xfrm>
          <a:prstGeom prst="rect">
            <a:avLst/>
          </a:prstGeom>
        </p:spPr>
      </p:pic>
      <p:sp>
        <p:nvSpPr>
          <p:cNvPr id="120" name="文本框 119"/>
          <p:cNvSpPr txBox="1"/>
          <p:nvPr/>
        </p:nvSpPr>
        <p:spPr>
          <a:xfrm>
            <a:off x="1158160" y="4295182"/>
            <a:ext cx="487680" cy="214630"/>
          </a:xfrm>
          <a:prstGeom prst="rect">
            <a:avLst/>
          </a:prstGeom>
          <a:noFill/>
        </p:spPr>
        <p:txBody>
          <a:bodyPr wrap="none" rtlCol="0">
            <a:spAutoFit/>
          </a:bodyPr>
          <a:lstStyle/>
          <a:p>
            <a:r>
              <a:rPr kumimoji="1" lang="zh-CN" altLang="en-US" sz="8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数据库</a:t>
            </a:r>
            <a:endParaRPr kumimoji="1" lang="zh-CN" altLang="en-US" sz="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1" name="文本框 120"/>
          <p:cNvSpPr txBox="1"/>
          <p:nvPr/>
        </p:nvSpPr>
        <p:spPr>
          <a:xfrm>
            <a:off x="1017494" y="3824743"/>
            <a:ext cx="733425" cy="214630"/>
          </a:xfrm>
          <a:prstGeom prst="rect">
            <a:avLst/>
          </a:prstGeom>
          <a:noFill/>
        </p:spPr>
        <p:txBody>
          <a:bodyPr wrap="none" rtlCol="0">
            <a:spAutoFit/>
          </a:bodyPr>
          <a:lstStyle/>
          <a:p>
            <a:r>
              <a:rPr kumimoji="1" lang="en-US" altLang="zh-CN" sz="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OLAP</a:t>
            </a:r>
            <a:r>
              <a:rPr kumimoji="1" lang="zh-CN" altLang="en-US" sz="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立方体</a:t>
            </a:r>
            <a:endParaRPr sz="100"/>
          </a:p>
        </p:txBody>
      </p:sp>
      <p:sp>
        <p:nvSpPr>
          <p:cNvPr id="122" name="文本框 121"/>
          <p:cNvSpPr txBox="1"/>
          <p:nvPr/>
        </p:nvSpPr>
        <p:spPr>
          <a:xfrm>
            <a:off x="389945" y="3944191"/>
            <a:ext cx="589280" cy="214630"/>
          </a:xfrm>
          <a:prstGeom prst="rect">
            <a:avLst/>
          </a:prstGeom>
          <a:noFill/>
        </p:spPr>
        <p:txBody>
          <a:bodyPr wrap="none" rtlCol="0">
            <a:spAutoFit/>
          </a:bodyPr>
          <a:lstStyle/>
          <a:p>
            <a:r>
              <a:rPr kumimoji="1" lang="zh-CN" altLang="en-US" sz="8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数据仓库</a:t>
            </a:r>
            <a:endParaRPr kumimoji="1" lang="zh-CN" altLang="en-US" sz="8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3" name="图片 1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3345" y="4092531"/>
            <a:ext cx="340592" cy="340592"/>
          </a:xfrm>
          <a:prstGeom prst="rect">
            <a:avLst/>
          </a:prstGeom>
        </p:spPr>
      </p:pic>
      <p:pic>
        <p:nvPicPr>
          <p:cNvPr id="124" name="图片 1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4238" y="4334481"/>
            <a:ext cx="340592" cy="340592"/>
          </a:xfrm>
          <a:prstGeom prst="rect">
            <a:avLst/>
          </a:prstGeom>
        </p:spPr>
      </p:pic>
      <p:pic>
        <p:nvPicPr>
          <p:cNvPr id="125" name="图片 1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800" y="4372154"/>
            <a:ext cx="340592" cy="340592"/>
          </a:xfrm>
          <a:prstGeom prst="rect">
            <a:avLst/>
          </a:prstGeom>
        </p:spPr>
      </p:pic>
      <p:pic>
        <p:nvPicPr>
          <p:cNvPr id="126" name="图片 1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0755" y="4662998"/>
            <a:ext cx="340592" cy="340592"/>
          </a:xfrm>
          <a:prstGeom prst="rect">
            <a:avLst/>
          </a:prstGeom>
        </p:spPr>
      </p:pic>
      <p:pic>
        <p:nvPicPr>
          <p:cNvPr id="127" name="图片 1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5414" y="4665518"/>
            <a:ext cx="340592" cy="340592"/>
          </a:xfrm>
          <a:prstGeom prst="rect">
            <a:avLst/>
          </a:prstGeom>
        </p:spPr>
      </p:pic>
      <p:pic>
        <p:nvPicPr>
          <p:cNvPr id="128" name="图片 1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1019" y="4524858"/>
            <a:ext cx="252658" cy="252658"/>
          </a:xfrm>
          <a:prstGeom prst="rect">
            <a:avLst/>
          </a:prstGeom>
        </p:spPr>
      </p:pic>
      <p:pic>
        <p:nvPicPr>
          <p:cNvPr id="129" name="图片 1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6345" y="4735296"/>
            <a:ext cx="252658" cy="252658"/>
          </a:xfrm>
          <a:prstGeom prst="rect">
            <a:avLst/>
          </a:prstGeom>
        </p:spPr>
      </p:pic>
      <p:pic>
        <p:nvPicPr>
          <p:cNvPr id="130" name="图片 1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11550" y="4749396"/>
            <a:ext cx="252658" cy="252658"/>
          </a:xfrm>
          <a:prstGeom prst="rect">
            <a:avLst/>
          </a:prstGeom>
        </p:spPr>
      </p:pic>
      <p:pic>
        <p:nvPicPr>
          <p:cNvPr id="131" name="图片 1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3415" y="4544867"/>
            <a:ext cx="252658" cy="252658"/>
          </a:xfrm>
          <a:prstGeom prst="rect">
            <a:avLst/>
          </a:prstGeom>
        </p:spPr>
      </p:pic>
      <p:pic>
        <p:nvPicPr>
          <p:cNvPr id="132" name="图片 1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92193" y="4440782"/>
            <a:ext cx="252658" cy="252658"/>
          </a:xfrm>
          <a:prstGeom prst="rect">
            <a:avLst/>
          </a:prstGeom>
        </p:spPr>
      </p:pic>
      <p:sp>
        <p:nvSpPr>
          <p:cNvPr id="133" name="文本框 132"/>
          <p:cNvSpPr txBox="1"/>
          <p:nvPr/>
        </p:nvSpPr>
        <p:spPr>
          <a:xfrm>
            <a:off x="6145828" y="3980612"/>
            <a:ext cx="487680" cy="275590"/>
          </a:xfrm>
          <a:prstGeom prst="rect">
            <a:avLst/>
          </a:prstGeom>
          <a:noFill/>
        </p:spPr>
        <p:txBody>
          <a:bodyPr wrap="none" rtlCol="0">
            <a:spAutoFit/>
          </a:bodyPr>
          <a:lstStyle/>
          <a:p>
            <a:r>
              <a:rPr kumimoji="1" lang="zh-CN" altLang="en-US" sz="1200" b="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迭代</a:t>
            </a:r>
            <a:endParaRPr kumimoji="1"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4" name="文本框 133"/>
          <p:cNvSpPr txBox="1"/>
          <p:nvPr/>
        </p:nvSpPr>
        <p:spPr>
          <a:xfrm>
            <a:off x="2185753" y="4355092"/>
            <a:ext cx="2235835" cy="229870"/>
          </a:xfrm>
          <a:prstGeom prst="rect">
            <a:avLst/>
          </a:prstGeom>
          <a:noFill/>
        </p:spPr>
        <p:txBody>
          <a:bodyPr wrap="none" rtlCol="0">
            <a:spAutoFit/>
          </a:bodyPr>
          <a:lstStyle/>
          <a:p>
            <a:r>
              <a:rPr kumimoji="1" lang="zh-CN" altLang="en-US" sz="900" b="1" dirty="0">
                <a:solidFill>
                  <a:srgbClr val="4C9CD3"/>
                </a:solidFill>
                <a:latin typeface="微软雅黑" panose="020B0503020204020204" pitchFamily="34" charset="-122"/>
                <a:ea typeface="微软雅黑" panose="020B0503020204020204" pitchFamily="34" charset="-122"/>
                <a:cs typeface="微软雅黑" panose="020B0503020204020204" pitchFamily="34" charset="-122"/>
              </a:rPr>
              <a:t>传统的语义层是现代</a:t>
            </a:r>
            <a:r>
              <a:rPr kumimoji="1" lang="en-US" altLang="zh-CN" sz="900" b="1" dirty="0">
                <a:solidFill>
                  <a:srgbClr val="4C9CD3"/>
                </a:solidFill>
                <a:latin typeface="微软雅黑" panose="020B0503020204020204" pitchFamily="34" charset="-122"/>
                <a:ea typeface="微软雅黑" panose="020B0503020204020204" pitchFamily="34" charset="-122"/>
                <a:cs typeface="微软雅黑" panose="020B0503020204020204" pitchFamily="34" charset="-122"/>
              </a:rPr>
              <a:t>BI</a:t>
            </a:r>
            <a:r>
              <a:rPr kumimoji="1" lang="zh-CN" altLang="en-US" sz="900" b="1" dirty="0">
                <a:solidFill>
                  <a:srgbClr val="4C9CD3"/>
                </a:solidFill>
                <a:latin typeface="微软雅黑" panose="020B0503020204020204" pitchFamily="34" charset="-122"/>
                <a:ea typeface="微软雅黑" panose="020B0503020204020204" pitchFamily="34" charset="-122"/>
                <a:cs typeface="微软雅黑" panose="020B0503020204020204" pitchFamily="34" charset="-122"/>
              </a:rPr>
              <a:t>的一个可选方面：</a:t>
            </a:r>
            <a:endParaRPr sz="100"/>
          </a:p>
        </p:txBody>
      </p:sp>
      <p:sp>
        <p:nvSpPr>
          <p:cNvPr id="135" name="文本框 134"/>
          <p:cNvSpPr txBox="1"/>
          <p:nvPr/>
        </p:nvSpPr>
        <p:spPr>
          <a:xfrm>
            <a:off x="2185753" y="4548604"/>
            <a:ext cx="2452370" cy="367030"/>
          </a:xfrm>
          <a:prstGeom prst="rect">
            <a:avLst/>
          </a:prstGeom>
          <a:noFill/>
        </p:spPr>
        <p:txBody>
          <a:bodyPr wrap="none" rtlCol="0">
            <a:spAutoFit/>
          </a:bodyPr>
          <a:lstStyle/>
          <a:p>
            <a:pPr marL="228600" indent="-228600">
              <a:buSzPct val="60000"/>
              <a:buFont typeface="Wingdings" panose="05000000000000000000" pitchFamily="2" charset="2"/>
              <a:buChar char="n"/>
            </a:pPr>
            <a:r>
              <a:rPr kumimoji="1" lang="zh-CN" altLang="en-US" sz="9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作为</a:t>
            </a:r>
            <a:r>
              <a:rPr kumimoji="1" lang="en-US" altLang="zh-CN" sz="9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IT</a:t>
            </a:r>
            <a:r>
              <a:rPr kumimoji="1" lang="zh-CN" altLang="en-US" sz="9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提供的记录数据集中式系统的来源</a:t>
            </a:r>
            <a:endParaRPr kumimoji="1" lang="en-US" altLang="zh-CN" sz="9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28600" indent="-228600">
              <a:buSzPct val="60000"/>
              <a:buFont typeface="Wingdings" panose="05000000000000000000" pitchFamily="2" charset="2"/>
              <a:buChar char="n"/>
            </a:pPr>
            <a:r>
              <a:rPr kumimoji="1" lang="zh-CN" altLang="en-US" sz="9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将业务用户生成的模型推广到记录系统</a:t>
            </a:r>
            <a:endParaRPr sz="100"/>
          </a:p>
        </p:txBody>
      </p:sp>
      <p:pic>
        <p:nvPicPr>
          <p:cNvPr id="136" name="图片 135"/>
          <p:cNvPicPr>
            <a:picLocks noChangeAspect="1"/>
          </p:cNvPicPr>
          <p:nvPr/>
        </p:nvPicPr>
        <p:blipFill>
          <a:blip r:embed="rId10"/>
          <a:stretch>
            <a:fillRect/>
          </a:stretch>
        </p:blipFill>
        <p:spPr>
          <a:xfrm>
            <a:off x="7896145" y="4013576"/>
            <a:ext cx="693467" cy="693467"/>
          </a:xfrm>
          <a:prstGeom prst="rect">
            <a:avLst/>
          </a:prstGeom>
        </p:spPr>
      </p:pic>
      <p:sp>
        <p:nvSpPr>
          <p:cNvPr id="137" name="下箭头 136"/>
          <p:cNvSpPr/>
          <p:nvPr/>
        </p:nvSpPr>
        <p:spPr>
          <a:xfrm flipV="1">
            <a:off x="8067191" y="3803801"/>
            <a:ext cx="351376" cy="236386"/>
          </a:xfrm>
          <a:prstGeom prst="downArrow">
            <a:avLst/>
          </a:prstGeom>
          <a:solidFill>
            <a:srgbClr val="4C9CD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138" name="下弧形箭头 137"/>
          <p:cNvSpPr/>
          <p:nvPr/>
        </p:nvSpPr>
        <p:spPr>
          <a:xfrm flipH="1" flipV="1">
            <a:off x="4793166" y="3645268"/>
            <a:ext cx="3088410" cy="677403"/>
          </a:xfrm>
          <a:prstGeom prst="curvedDownArrow">
            <a:avLst/>
          </a:prstGeom>
          <a:solidFill>
            <a:srgbClr val="4C9CD3">
              <a:alpha val="7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solidFill>
                <a:schemeClr val="tx1"/>
              </a:solidFill>
            </a:endParaRPr>
          </a:p>
        </p:txBody>
      </p:sp>
      <p:sp>
        <p:nvSpPr>
          <p:cNvPr id="139" name="文本框 138"/>
          <p:cNvSpPr txBox="1"/>
          <p:nvPr/>
        </p:nvSpPr>
        <p:spPr>
          <a:xfrm>
            <a:off x="6062465" y="742325"/>
            <a:ext cx="487680" cy="275590"/>
          </a:xfrm>
          <a:prstGeom prst="rect">
            <a:avLst/>
          </a:prstGeom>
          <a:noFill/>
        </p:spPr>
        <p:txBody>
          <a:bodyPr wrap="none" rtlCol="0">
            <a:spAutoFit/>
          </a:bodyPr>
          <a:lstStyle/>
          <a:p>
            <a:r>
              <a:rPr kumimoji="1" lang="zh-CN" altLang="en-US" sz="1200" b="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敏捷</a:t>
            </a:r>
            <a:endParaRPr kumimoji="1"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0" name="文本框 139"/>
          <p:cNvSpPr txBox="1"/>
          <p:nvPr/>
        </p:nvSpPr>
        <p:spPr>
          <a:xfrm>
            <a:off x="5611209" y="1087241"/>
            <a:ext cx="1064895" cy="306070"/>
          </a:xfrm>
          <a:prstGeom prst="rect">
            <a:avLst/>
          </a:prstGeom>
          <a:noFill/>
        </p:spPr>
        <p:txBody>
          <a:bodyPr wrap="none" rtlCol="0">
            <a:spAutoFit/>
          </a:bodyPr>
          <a:lstStyle/>
          <a:p>
            <a:r>
              <a:rPr kumimoji="1"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自助</a:t>
            </a:r>
            <a:r>
              <a:rPr kumimoji="1"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BI</a:t>
            </a:r>
            <a:r>
              <a:rPr kumimoji="1"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平台</a:t>
            </a:r>
            <a:endParaRPr sz="100"/>
          </a:p>
        </p:txBody>
      </p:sp>
      <p:sp>
        <p:nvSpPr>
          <p:cNvPr id="141" name="右箭头 140"/>
          <p:cNvSpPr/>
          <p:nvPr/>
        </p:nvSpPr>
        <p:spPr>
          <a:xfrm rot="19549206">
            <a:off x="2105419" y="3557013"/>
            <a:ext cx="1303299" cy="349344"/>
          </a:xfrm>
          <a:prstGeom prst="rightArrow">
            <a:avLst/>
          </a:prstGeom>
          <a:solidFill>
            <a:srgbClr val="78709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800"/>
          </a:p>
        </p:txBody>
      </p:sp>
      <p:sp>
        <p:nvSpPr>
          <p:cNvPr id="142" name="文本框 141"/>
          <p:cNvSpPr txBox="1"/>
          <p:nvPr/>
        </p:nvSpPr>
        <p:spPr>
          <a:xfrm rot="19481415">
            <a:off x="2446207" y="3673058"/>
            <a:ext cx="525780" cy="229870"/>
          </a:xfrm>
          <a:prstGeom prst="rect">
            <a:avLst/>
          </a:prstGeom>
          <a:noFill/>
        </p:spPr>
        <p:txBody>
          <a:bodyPr wrap="none" rtlCol="0">
            <a:spAutoFit/>
          </a:bodyPr>
          <a:lstStyle/>
          <a:p>
            <a:r>
              <a:rPr kumimoji="1" lang="zh-CN" altLang="en-US" sz="9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可选的</a:t>
            </a:r>
            <a:endParaRPr kumimoji="1" lang="zh-CN" altLang="en-US" sz="9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678307" y="5013572"/>
            <a:ext cx="8052569" cy="1118255"/>
          </a:xfrm>
          <a:prstGeom prst="rect">
            <a:avLst/>
          </a:prstGeom>
        </p:spPr>
        <p:txBody>
          <a:bodyPr wrap="square">
            <a:spAutoFit/>
          </a:bodyPr>
          <a:lstStyle/>
          <a:p>
            <a:pPr indent="271780" algn="just">
              <a:lnSpc>
                <a:spcPts val="1555"/>
              </a:lnSpc>
              <a:spcAft>
                <a:spcPts val="0"/>
              </a:spcAft>
              <a:tabLst>
                <a:tab pos="2628265" algn="ctr"/>
                <a:tab pos="5292725" algn="r"/>
              </a:tabLst>
            </a:pPr>
            <a:r>
              <a:rPr lang="zh-CN" altLang="zh-CN" sz="800" kern="500" spc="10" dirty="0">
                <a:latin typeface="+mn-ea"/>
              </a:rPr>
              <a:t>图中左侧部分为数据的整合部分，包含内外部数据源的接入，结构化与半结构话数据的解析，也可以支持传统数据仓库构建的</a:t>
            </a:r>
            <a:r>
              <a:rPr lang="en-US" altLang="zh-CN" sz="800" kern="500" spc="10" dirty="0">
                <a:latin typeface="+mn-ea"/>
              </a:rPr>
              <a:t>OLAP</a:t>
            </a:r>
            <a:r>
              <a:rPr lang="zh-CN" altLang="zh-CN" sz="800" kern="500" spc="10" dirty="0">
                <a:latin typeface="+mn-ea"/>
              </a:rPr>
              <a:t>立方体模型。</a:t>
            </a:r>
            <a:endParaRPr lang="zh-CN" altLang="zh-CN" sz="800" kern="500" dirty="0">
              <a:latin typeface="+mn-ea"/>
            </a:endParaRPr>
          </a:p>
          <a:p>
            <a:pPr indent="271780" algn="just">
              <a:lnSpc>
                <a:spcPts val="1555"/>
              </a:lnSpc>
              <a:spcAft>
                <a:spcPts val="0"/>
              </a:spcAft>
              <a:tabLst>
                <a:tab pos="2628265" algn="ctr"/>
                <a:tab pos="5292725" algn="r"/>
              </a:tabLst>
            </a:pPr>
            <a:r>
              <a:rPr lang="zh-CN" altLang="zh-CN" sz="800" kern="500" spc="10" dirty="0">
                <a:latin typeface="+mn-ea"/>
              </a:rPr>
              <a:t>图中中间部分架构把数据与业务分离，在魔镜平台构建用户数据分析的立方体模型，达到大数据量实时分析。魔镜平台支持对热门分析数据进行缓存，更好的达到亿级数据秒级响应。针对缓存的数据，魔镜提供自动数据更新服务，避免数据的滞后和不一致。</a:t>
            </a:r>
            <a:endParaRPr lang="zh-CN" altLang="zh-CN" sz="800" kern="500" dirty="0">
              <a:latin typeface="+mn-ea"/>
            </a:endParaRPr>
          </a:p>
          <a:p>
            <a:pPr indent="271780" algn="just">
              <a:lnSpc>
                <a:spcPts val="1555"/>
              </a:lnSpc>
              <a:spcAft>
                <a:spcPts val="0"/>
              </a:spcAft>
              <a:tabLst>
                <a:tab pos="2628265" algn="ctr"/>
                <a:tab pos="5292725" algn="r"/>
              </a:tabLst>
            </a:pPr>
            <a:r>
              <a:rPr lang="zh-CN" altLang="zh-CN" sz="800" kern="500" spc="10" dirty="0">
                <a:latin typeface="+mn-ea"/>
              </a:rPr>
              <a:t>图中右侧部分为数据的分析与展示模块，提供了数据的智能探索交互式功能，给予用户深入的可视化分析以及炫酷的可视化展示，并已共享协作的方式让团队共同参与数据分析，达到数据价值的最大化发现。</a:t>
            </a:r>
            <a:endParaRPr lang="zh-CN" altLang="zh-CN" sz="800" kern="500" dirty="0">
              <a:effectLst/>
              <a:latin typeface="+mn-ea"/>
            </a:endParaRPr>
          </a:p>
        </p:txBody>
      </p:sp>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90257" y="854039"/>
            <a:ext cx="7832784" cy="781050"/>
            <a:chOff x="2788580" y="1152524"/>
            <a:chExt cx="3730770" cy="781050"/>
          </a:xfrm>
        </p:grpSpPr>
        <p:grpSp>
          <p:nvGrpSpPr>
            <p:cNvPr id="6" name="组合 5"/>
            <p:cNvGrpSpPr/>
            <p:nvPr/>
          </p:nvGrpSpPr>
          <p:grpSpPr>
            <a:xfrm>
              <a:off x="2788580" y="1152524"/>
              <a:ext cx="3730770" cy="781050"/>
              <a:chOff x="3725790" y="847725"/>
              <a:chExt cx="3730770" cy="781050"/>
            </a:xfrm>
          </p:grpSpPr>
          <p:grpSp>
            <p:nvGrpSpPr>
              <p:cNvPr id="7" name="组合 6"/>
              <p:cNvGrpSpPr/>
              <p:nvPr/>
            </p:nvGrpSpPr>
            <p:grpSpPr>
              <a:xfrm>
                <a:off x="3725790" y="1019175"/>
                <a:ext cx="627135" cy="609600"/>
                <a:chOff x="3725790" y="1019175"/>
                <a:chExt cx="627135" cy="609600"/>
              </a:xfrm>
            </p:grpSpPr>
            <p:sp>
              <p:nvSpPr>
                <p:cNvPr id="12" name="任意多边形 11"/>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flipH="1">
                <a:off x="6829425" y="1019175"/>
                <a:ext cx="627135" cy="609600"/>
                <a:chOff x="3725790" y="1019175"/>
                <a:chExt cx="627135" cy="609600"/>
              </a:xfrm>
            </p:grpSpPr>
            <p:sp>
              <p:nvSpPr>
                <p:cNvPr id="10" name="任意多边形 9"/>
                <p:cNvSpPr/>
                <p:nvPr/>
              </p:nvSpPr>
              <p:spPr>
                <a:xfrm>
                  <a:off x="3725790" y="1019175"/>
                  <a:ext cx="627135"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5400000" flipV="1">
                  <a:off x="4181475" y="1457325"/>
                  <a:ext cx="171450" cy="17145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181475" y="847725"/>
                <a:ext cx="28194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4"/>
            <p:cNvSpPr txBox="1"/>
            <p:nvPr/>
          </p:nvSpPr>
          <p:spPr>
            <a:xfrm>
              <a:off x="3319375" y="1169836"/>
              <a:ext cx="2505240" cy="523220"/>
            </a:xfrm>
            <a:prstGeom prst="rect">
              <a:avLst/>
            </a:prstGeom>
            <a:noFill/>
          </p:spPr>
          <p:txBody>
            <a:bodyPr wrap="none" rtlCol="0">
              <a:spAutoFit/>
            </a:bodyPr>
            <a:lstStyle/>
            <a:p>
              <a:pPr algn="ctr"/>
              <a:r>
                <a:rPr lang="zh-CN" altLang="en-US" sz="2800" dirty="0" smtClean="0">
                  <a:solidFill>
                    <a:schemeClr val="accent4"/>
                  </a:solidFill>
                </a:rPr>
                <a:t>第八章　大数据可视化系统魔镜</a:t>
              </a:r>
              <a:endParaRPr lang="zh-CN" altLang="en-US" sz="2800" dirty="0">
                <a:solidFill>
                  <a:schemeClr val="accent4"/>
                </a:solidFill>
              </a:endParaRPr>
            </a:p>
          </p:txBody>
        </p:sp>
      </p:grpSp>
      <p:grpSp>
        <p:nvGrpSpPr>
          <p:cNvPr id="70" name="组合 69"/>
          <p:cNvGrpSpPr/>
          <p:nvPr/>
        </p:nvGrpSpPr>
        <p:grpSpPr>
          <a:xfrm>
            <a:off x="1754534" y="4185131"/>
            <a:ext cx="5693399" cy="426279"/>
            <a:chOff x="1807265" y="3866296"/>
            <a:chExt cx="5693399" cy="426279"/>
          </a:xfrm>
        </p:grpSpPr>
        <p:sp>
          <p:nvSpPr>
            <p:cNvPr id="53"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矩形 53"/>
            <p:cNvSpPr/>
            <p:nvPr/>
          </p:nvSpPr>
          <p:spPr>
            <a:xfrm>
              <a:off x="1881814" y="3877077"/>
              <a:ext cx="3634328"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8</a:t>
              </a:r>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魔镜数据可视化案例</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矩形 35"/>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7"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39" name="31 CuadroTexto"/>
          <p:cNvSpPr txBox="1"/>
          <p:nvPr/>
        </p:nvSpPr>
        <p:spPr>
          <a:xfrm>
            <a:off x="4729199" y="6267161"/>
            <a:ext cx="370840" cy="460375"/>
          </a:xfrm>
          <a:prstGeom prst="rect">
            <a:avLst/>
          </a:prstGeom>
          <a:noFill/>
        </p:spPr>
        <p:txBody>
          <a:bodyPr wrap="none">
            <a:spAutoFit/>
          </a:bodyPr>
          <a:lstStyle/>
          <a:p>
            <a:pPr algn="l" fontAlgn="auto">
              <a:spcBef>
                <a:spcPts val="0"/>
              </a:spcBef>
              <a:spcAft>
                <a:spcPts val="0"/>
              </a:spcAft>
              <a:defRPr/>
            </a:pPr>
            <a:r>
              <a:rPr lang="en-US" altLang="zh-CN" sz="1200" b="1" dirty="0" smtClean="0">
                <a:solidFill>
                  <a:schemeClr val="bg1">
                    <a:lumMod val="50000"/>
                  </a:schemeClr>
                </a:solidFill>
                <a:sym typeface="+mn-ea"/>
              </a:rPr>
              <a:t>27</a:t>
            </a:r>
            <a:endParaRPr lang="es-ES" sz="1200" b="1" dirty="0">
              <a:solidFill>
                <a:schemeClr val="bg1">
                  <a:lumMod val="50000"/>
                </a:schemeClr>
              </a:solidFill>
              <a:latin typeface="+mn-lt"/>
            </a:endParaRPr>
          </a:p>
          <a:p>
            <a:pPr fontAlgn="auto">
              <a:spcBef>
                <a:spcPts val="0"/>
              </a:spcBef>
              <a:spcAft>
                <a:spcPts val="0"/>
              </a:spcAft>
              <a:defRPr/>
            </a:pPr>
            <a:endParaRPr lang="es-ES" sz="1200" b="1" dirty="0">
              <a:solidFill>
                <a:schemeClr val="bg1">
                  <a:lumMod val="50000"/>
                </a:schemeClr>
              </a:solidFill>
              <a:latin typeface="+mn-lt"/>
            </a:endParaRPr>
          </a:p>
        </p:txBody>
      </p:sp>
      <p:pic>
        <p:nvPicPr>
          <p:cNvPr id="40"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43" name="圆角矩形 42"/>
          <p:cNvSpPr/>
          <p:nvPr/>
        </p:nvSpPr>
        <p:spPr>
          <a:xfrm>
            <a:off x="1765366" y="4900918"/>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100" dirty="0" smtClean="0">
                <a:solidFill>
                  <a:schemeClr val="tx1">
                    <a:lumMod val="75000"/>
                    <a:lumOff val="25000"/>
                  </a:schemeClr>
                </a:solidFill>
              </a:rPr>
              <a:t>习题</a:t>
            </a:r>
            <a:endParaRPr lang="zh-CN" altLang="en-US" sz="2100" dirty="0">
              <a:solidFill>
                <a:schemeClr val="tx1">
                  <a:lumMod val="75000"/>
                  <a:lumOff val="25000"/>
                </a:schemeClr>
              </a:solidFill>
            </a:endParaRPr>
          </a:p>
        </p:txBody>
      </p:sp>
      <p:grpSp>
        <p:nvGrpSpPr>
          <p:cNvPr id="46" name="组合 54"/>
          <p:cNvGrpSpPr/>
          <p:nvPr/>
        </p:nvGrpSpPr>
        <p:grpSpPr>
          <a:xfrm>
            <a:off x="1754534" y="2064479"/>
            <a:ext cx="5693399" cy="426279"/>
            <a:chOff x="1807265" y="3866296"/>
            <a:chExt cx="5693399" cy="426279"/>
          </a:xfrm>
        </p:grpSpPr>
        <p:sp>
          <p:nvSpPr>
            <p:cNvPr id="55" name="圆角矩形 54"/>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矩形 55"/>
            <p:cNvSpPr/>
            <p:nvPr/>
          </p:nvSpPr>
          <p:spPr>
            <a:xfrm>
              <a:off x="1881814" y="3877077"/>
              <a:ext cx="2143536"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8</a:t>
              </a:r>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魔镜简介</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7" name="组合 49"/>
          <p:cNvGrpSpPr/>
          <p:nvPr/>
        </p:nvGrpSpPr>
        <p:grpSpPr>
          <a:xfrm>
            <a:off x="1754534" y="3466147"/>
            <a:ext cx="5693399" cy="415498"/>
            <a:chOff x="1807265" y="2462595"/>
            <a:chExt cx="5693399" cy="415498"/>
          </a:xfrm>
        </p:grpSpPr>
        <p:sp>
          <p:nvSpPr>
            <p:cNvPr id="48" name="圆角矩形 47"/>
            <p:cNvSpPr/>
            <p:nvPr/>
          </p:nvSpPr>
          <p:spPr>
            <a:xfrm>
              <a:off x="1807265" y="2478527"/>
              <a:ext cx="5693399" cy="394154"/>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矩形 48"/>
            <p:cNvSpPr/>
            <p:nvPr/>
          </p:nvSpPr>
          <p:spPr>
            <a:xfrm>
              <a:off x="1883286" y="2462595"/>
              <a:ext cx="2739853" cy="415498"/>
            </a:xfrm>
            <a:prstGeom prst="rect">
              <a:avLst/>
            </a:prstGeom>
          </p:spPr>
          <p:txBody>
            <a:bodyPr wrap="none">
              <a:spAutoFit/>
            </a:bodyPr>
            <a:lstStyle/>
            <a:p>
              <a:r>
                <a:rPr lang="en-US" altLang="zh-CN" sz="2100" spc="225" dirty="0">
                  <a:solidFill>
                    <a:schemeClr val="bg1"/>
                  </a:solidFill>
                  <a:latin typeface="微软雅黑" panose="020B0503020204020204" pitchFamily="34" charset="-122"/>
                  <a:ea typeface="微软雅黑" panose="020B0503020204020204" pitchFamily="34" charset="-122"/>
                </a:rPr>
                <a:t>8</a:t>
              </a:r>
              <a:r>
                <a:rPr lang="en-US" altLang="zh-CN" sz="2100" spc="225" dirty="0" smtClean="0">
                  <a:solidFill>
                    <a:schemeClr val="bg1"/>
                  </a:solidFill>
                  <a:latin typeface="微软雅黑" panose="020B0503020204020204" pitchFamily="34" charset="-122"/>
                  <a:ea typeface="微软雅黑" panose="020B0503020204020204" pitchFamily="34" charset="-122"/>
                </a:rPr>
                <a:t>.3</a:t>
              </a:r>
              <a:r>
                <a:rPr lang="zh-CN" altLang="en-US" sz="2100" spc="225" dirty="0">
                  <a:solidFill>
                    <a:schemeClr val="bg1"/>
                  </a:solidFill>
                  <a:latin typeface="微软雅黑" panose="020B0503020204020204" pitchFamily="34" charset="-122"/>
                  <a:ea typeface="微软雅黑" panose="020B0503020204020204" pitchFamily="34" charset="-122"/>
                </a:rPr>
                <a:t>　</a:t>
              </a:r>
              <a:r>
                <a:rPr lang="zh-CN" altLang="en-US" sz="2100" spc="225" dirty="0" smtClean="0">
                  <a:solidFill>
                    <a:schemeClr val="bg1"/>
                  </a:solidFill>
                  <a:latin typeface="微软雅黑" panose="020B0503020204020204" pitchFamily="34" charset="-122"/>
                  <a:ea typeface="微软雅黑" panose="020B0503020204020204" pitchFamily="34" charset="-122"/>
                </a:rPr>
                <a:t>魔镜产品功能</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50" name="组合 46"/>
          <p:cNvGrpSpPr/>
          <p:nvPr/>
        </p:nvGrpSpPr>
        <p:grpSpPr>
          <a:xfrm>
            <a:off x="1754534" y="2780267"/>
            <a:ext cx="5693399" cy="426278"/>
            <a:chOff x="1807265" y="3400693"/>
            <a:chExt cx="5693399" cy="426278"/>
          </a:xfrm>
        </p:grpSpPr>
        <p:sp>
          <p:nvSpPr>
            <p:cNvPr id="57" name="圆角矩形 56"/>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矩形 57"/>
            <p:cNvSpPr/>
            <p:nvPr/>
          </p:nvSpPr>
          <p:spPr>
            <a:xfrm>
              <a:off x="1881814" y="3411473"/>
              <a:ext cx="2739853" cy="415498"/>
            </a:xfrm>
            <a:prstGeom prst="rect">
              <a:avLst/>
            </a:prstGeom>
          </p:spPr>
          <p:txBody>
            <a:bodyPr wrap="none">
              <a:spAutoFit/>
            </a:bodyPr>
            <a:lstStyle/>
            <a:p>
              <a:r>
                <a:rPr lang="en-US" altLang="zh-CN" sz="2100" spc="225" dirty="0">
                  <a:solidFill>
                    <a:schemeClr val="tx1">
                      <a:lumMod val="75000"/>
                      <a:lumOff val="25000"/>
                    </a:schemeClr>
                  </a:solidFill>
                  <a:latin typeface="微软雅黑" panose="020B0503020204020204" pitchFamily="34" charset="-122"/>
                  <a:ea typeface="微软雅黑" panose="020B0503020204020204" pitchFamily="34" charset="-122"/>
                </a:rPr>
                <a:t>8</a:t>
              </a:r>
              <a:r>
                <a:rPr lang="en-US" altLang="zh-CN"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100" spc="225" dirty="0" smtClean="0">
                  <a:solidFill>
                    <a:schemeClr val="tx1">
                      <a:lumMod val="75000"/>
                      <a:lumOff val="25000"/>
                    </a:schemeClr>
                  </a:solidFill>
                  <a:latin typeface="微软雅黑" panose="020B0503020204020204" pitchFamily="34" charset="-122"/>
                  <a:ea typeface="微软雅黑" panose="020B0503020204020204" pitchFamily="34" charset="-122"/>
                </a:rPr>
                <a:t>　魔镜产品架构</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5" name="矩形 34"/>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630203" y="234392"/>
            <a:ext cx="2486578" cy="300082"/>
          </a:xfrm>
          <a:prstGeom prst="rect">
            <a:avLst/>
          </a:prstGeom>
          <a:noFill/>
        </p:spPr>
        <p:txBody>
          <a:bodyPr wrap="none" rtlCol="0">
            <a:spAutoFit/>
          </a:bodyPr>
          <a:lstStyle/>
          <a:p>
            <a:r>
              <a:rPr lang="zh-CN" altLang="en-US" sz="1350" dirty="0" smtClean="0">
                <a:solidFill>
                  <a:prstClr val="white"/>
                </a:solidFill>
              </a:rPr>
              <a:t>第八章 大数据可视化系统魔镜</a:t>
            </a:r>
            <a:endParaRPr lang="zh-CN" altLang="en-US" sz="1350" dirty="0">
              <a:solidFill>
                <a:prstClr val="white"/>
              </a:solidFill>
            </a:endParaRPr>
          </a:p>
        </p:txBody>
      </p:sp>
      <p:pic>
        <p:nvPicPr>
          <p:cNvPr id="64"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0"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zh-CN" sz="1200" b="1" dirty="0" smtClean="0">
                <a:solidFill>
                  <a:schemeClr val="bg1">
                    <a:lumMod val="50000"/>
                  </a:schemeClr>
                </a:solidFill>
                <a:sym typeface="+mn-ea"/>
              </a:rPr>
              <a:t>27</a:t>
            </a:r>
            <a:endParaRPr lang="es-ES" altLang="zh-CN" sz="1200" b="1" dirty="0">
              <a:solidFill>
                <a:schemeClr val="bg1">
                  <a:lumMod val="50000"/>
                </a:schemeClr>
              </a:solidFill>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46" name="文本框 6"/>
          <p:cNvSpPr txBox="1"/>
          <p:nvPr/>
        </p:nvSpPr>
        <p:spPr>
          <a:xfrm>
            <a:off x="452232" y="173917"/>
            <a:ext cx="2579552" cy="415498"/>
          </a:xfrm>
          <a:prstGeom prst="rect">
            <a:avLst/>
          </a:prstGeom>
          <a:noFill/>
        </p:spPr>
        <p:txBody>
          <a:bodyPr wrap="none" rtlCol="0">
            <a:spAutoFit/>
          </a:bodyPr>
          <a:lstStyle/>
          <a:p>
            <a:r>
              <a:rPr lang="en-US" altLang="zh-CN" sz="2100" b="1" spc="225" dirty="0">
                <a:solidFill>
                  <a:prstClr val="white"/>
                </a:solidFill>
              </a:rPr>
              <a:t>8</a:t>
            </a:r>
            <a:r>
              <a:rPr lang="en-US" altLang="zh-CN" sz="2100" b="1" spc="225" dirty="0" smtClean="0">
                <a:solidFill>
                  <a:prstClr val="white"/>
                </a:solidFill>
              </a:rPr>
              <a:t>.3 </a:t>
            </a:r>
            <a:r>
              <a:rPr lang="zh-CN" altLang="en-US" sz="2100" b="1" spc="225" dirty="0" smtClean="0">
                <a:solidFill>
                  <a:prstClr val="white"/>
                </a:solidFill>
              </a:rPr>
              <a:t>魔镜产品功能</a:t>
            </a:r>
            <a:endParaRPr lang="zh-CN" altLang="en-US" sz="2100" b="1" spc="225" dirty="0">
              <a:solidFill>
                <a:prstClr val="white"/>
              </a:solidFill>
            </a:endParaRPr>
          </a:p>
        </p:txBody>
      </p:sp>
      <p:sp>
        <p:nvSpPr>
          <p:cNvPr id="143" name="矩形 142"/>
          <p:cNvSpPr/>
          <p:nvPr/>
        </p:nvSpPr>
        <p:spPr>
          <a:xfrm>
            <a:off x="452232" y="889323"/>
            <a:ext cx="1747594" cy="338554"/>
          </a:xfrm>
          <a:prstGeom prst="rect">
            <a:avLst/>
          </a:prstGeom>
        </p:spPr>
        <p:txBody>
          <a:bodyPr wrap="none">
            <a:spAutoFit/>
          </a:bodyPr>
          <a:lstStyle/>
          <a:p>
            <a:r>
              <a:rPr lang="en-US" altLang="zh-CN" sz="1600" b="1" dirty="0">
                <a:solidFill>
                  <a:srgbClr val="3D89BC"/>
                </a:solidFill>
              </a:rPr>
              <a:t>1</a:t>
            </a:r>
            <a:r>
              <a:rPr lang="zh-CN" altLang="zh-CN" sz="1600" b="1" dirty="0" smtClean="0">
                <a:solidFill>
                  <a:srgbClr val="3D89BC"/>
                </a:solidFill>
              </a:rPr>
              <a:t>．</a:t>
            </a:r>
            <a:r>
              <a:rPr lang="zh-CN" altLang="en-US" sz="1600" b="1" dirty="0" smtClean="0">
                <a:solidFill>
                  <a:srgbClr val="3D89BC"/>
                </a:solidFill>
              </a:rPr>
              <a:t>多数据源连接</a:t>
            </a:r>
            <a:endParaRPr lang="zh-CN" altLang="zh-CN" sz="1600" b="1" dirty="0" smtClean="0">
              <a:solidFill>
                <a:srgbClr val="3D89BC"/>
              </a:solidFill>
            </a:endParaRPr>
          </a:p>
        </p:txBody>
      </p:sp>
      <p:sp>
        <p:nvSpPr>
          <p:cNvPr id="144" name="Rectangle 8"/>
          <p:cNvSpPr>
            <a:spLocks noGrp="1" noChangeArrowheads="1"/>
          </p:cNvSpPr>
          <p:nvPr/>
        </p:nvSpPr>
        <p:spPr bwMode="auto">
          <a:xfrm>
            <a:off x="1848803" y="1605915"/>
            <a:ext cx="5046345" cy="518636"/>
          </a:xfrm>
          <a:prstGeom prst="rect">
            <a:avLst/>
          </a:prstGeom>
          <a:noFill/>
          <a:ln>
            <a:noFill/>
          </a:ln>
          <a:effectLst/>
        </p:spPr>
        <p:txBody>
          <a:bodyPr anchor="ctr"/>
          <a:lstStyle>
            <a:lvl1pPr marL="914400" indent="-914400">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defRPr/>
            </a:pPr>
            <a:r>
              <a:rPr kumimoji="0" lang="zh-CN" altLang="en-US" sz="1600" dirty="0" smtClean="0">
                <a:latin typeface="+mn-ea"/>
                <a:ea typeface="+mn-ea"/>
                <a:cs typeface="微软雅黑 Light" panose="020B0502040204020203" charset="-122"/>
                <a:sym typeface="Calibri" panose="020F0502020204030204" pitchFamily="34" charset="0"/>
              </a:rPr>
              <a:t>数据源可以连接至魔镜</a:t>
            </a:r>
            <a:endParaRPr kumimoji="0" lang="en-US" altLang="zh-CN" sz="1600" dirty="0" smtClean="0">
              <a:latin typeface="+mn-ea"/>
              <a:ea typeface="+mn-ea"/>
              <a:cs typeface="微软雅黑 Light" panose="020B0502040204020203" charset="-122"/>
              <a:sym typeface="Calibri" panose="020F0502020204030204" pitchFamily="34" charset="0"/>
            </a:endParaRPr>
          </a:p>
          <a:p>
            <a:pPr algn="ctr">
              <a:spcBef>
                <a:spcPct val="0"/>
              </a:spcBef>
              <a:buFontTx/>
              <a:buNone/>
              <a:defRPr/>
            </a:pPr>
            <a:r>
              <a:rPr kumimoji="0" lang="zh-CN" altLang="en-US" sz="1600" dirty="0" smtClean="0">
                <a:latin typeface="+mn-ea"/>
                <a:ea typeface="+mn-ea"/>
                <a:cs typeface="微软雅黑 Light" panose="020B0502040204020203" charset="-122"/>
                <a:sym typeface="Calibri" panose="020F0502020204030204" pitchFamily="34" charset="0"/>
              </a:rPr>
              <a:t>并转换</a:t>
            </a:r>
            <a:r>
              <a:rPr kumimoji="0" lang="zh-CN" altLang="en-US" sz="1600" dirty="0">
                <a:latin typeface="+mn-ea"/>
                <a:ea typeface="+mn-ea"/>
                <a:cs typeface="微软雅黑 Light" panose="020B0502040204020203" charset="-122"/>
                <a:sym typeface="Calibri" panose="020F0502020204030204" pitchFamily="34" charset="0"/>
              </a:rPr>
              <a:t>为自助式可视化分析</a:t>
            </a:r>
            <a:endParaRPr kumimoji="0" lang="zh-CN" altLang="en-US" sz="1600" dirty="0">
              <a:latin typeface="+mn-ea"/>
              <a:ea typeface="+mn-ea"/>
              <a:cs typeface="微软雅黑 Light" panose="020B0502040204020203" charset="-122"/>
              <a:sym typeface="Calibri" panose="020F0502020204030204" pitchFamily="34" charset="0"/>
            </a:endParaRPr>
          </a:p>
        </p:txBody>
      </p:sp>
      <p:grpSp>
        <p:nvGrpSpPr>
          <p:cNvPr id="145" name="组合 3"/>
          <p:cNvGrpSpPr/>
          <p:nvPr/>
        </p:nvGrpSpPr>
        <p:grpSpPr bwMode="auto">
          <a:xfrm>
            <a:off x="1057275" y="2277233"/>
            <a:ext cx="7046595" cy="424732"/>
            <a:chOff x="667049" y="1514673"/>
            <a:chExt cx="7829480" cy="471620"/>
          </a:xfrm>
        </p:grpSpPr>
        <p:sp>
          <p:nvSpPr>
            <p:cNvPr id="146" name="文本框 1"/>
            <p:cNvSpPr txBox="1">
              <a:spLocks noChangeArrowheads="1"/>
            </p:cNvSpPr>
            <p:nvPr/>
          </p:nvSpPr>
          <p:spPr bwMode="auto">
            <a:xfrm>
              <a:off x="667049" y="1514673"/>
              <a:ext cx="1455829" cy="471620"/>
            </a:xfrm>
            <a:prstGeom prst="rect">
              <a:avLst/>
            </a:prstGeom>
            <a:noFill/>
            <a:ln w="9525">
              <a:solidFill>
                <a:srgbClr val="0E8FE9"/>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6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rPr>
                <a:t>电子表格</a:t>
              </a:r>
              <a:r>
                <a:rPr lang="en-US" altLang="zh-CN" sz="126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rPr>
                <a:t> </a:t>
              </a:r>
              <a:endParaRPr lang="en-US" altLang="zh-CN" sz="126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endParaRPr>
            </a:p>
            <a:p>
              <a:pPr algn="ctr" eaLnBrk="1" hangingPunct="1"/>
              <a:r>
                <a:rPr lang="en-US" altLang="zh-CN" sz="90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rPr>
                <a:t>Excel TxT CSV</a:t>
              </a:r>
              <a:endParaRPr lang="zh-CN" altLang="en-US" sz="90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endParaRPr>
            </a:p>
          </p:txBody>
        </p:sp>
        <p:sp>
          <p:nvSpPr>
            <p:cNvPr id="147" name="文本框 13"/>
            <p:cNvSpPr txBox="1">
              <a:spLocks noChangeArrowheads="1"/>
            </p:cNvSpPr>
            <p:nvPr/>
          </p:nvSpPr>
          <p:spPr bwMode="auto">
            <a:xfrm>
              <a:off x="2245505" y="1514673"/>
              <a:ext cx="1508537" cy="471620"/>
            </a:xfrm>
            <a:prstGeom prst="rect">
              <a:avLst/>
            </a:prstGeom>
            <a:noFill/>
            <a:ln w="9525">
              <a:solidFill>
                <a:srgbClr val="0E8FE9"/>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6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rPr>
                <a:t>传统数据库</a:t>
              </a:r>
              <a:endParaRPr lang="en-US" altLang="zh-CN" sz="126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endParaRPr>
            </a:p>
            <a:p>
              <a:pPr algn="ctr" eaLnBrk="1" hangingPunct="1"/>
              <a:r>
                <a:rPr lang="en-US" altLang="zh-CN" sz="90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rPr>
                <a:t>Mysql Sqlserver  DB2</a:t>
              </a:r>
              <a:endParaRPr lang="zh-CN" altLang="en-US" sz="90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endParaRPr>
            </a:p>
          </p:txBody>
        </p:sp>
        <p:sp>
          <p:nvSpPr>
            <p:cNvPr id="148" name="文本框 14"/>
            <p:cNvSpPr txBox="1">
              <a:spLocks noChangeArrowheads="1"/>
            </p:cNvSpPr>
            <p:nvPr/>
          </p:nvSpPr>
          <p:spPr bwMode="auto">
            <a:xfrm>
              <a:off x="3876668" y="1514673"/>
              <a:ext cx="1519988" cy="471620"/>
            </a:xfrm>
            <a:prstGeom prst="rect">
              <a:avLst/>
            </a:prstGeom>
            <a:noFill/>
            <a:ln w="9525">
              <a:solidFill>
                <a:srgbClr val="0E8FE9"/>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6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rPr>
                <a:t>新型数据库</a:t>
              </a:r>
              <a:endParaRPr lang="en-US" altLang="zh-CN" sz="126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endParaRPr>
            </a:p>
            <a:p>
              <a:pPr algn="ctr" eaLnBrk="1" hangingPunct="1"/>
              <a:r>
                <a:rPr lang="en-US" altLang="zh-CN" sz="90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rPr>
                <a:t>Mongo DB</a:t>
              </a:r>
              <a:r>
                <a:rPr lang="zh-CN" altLang="en-US" sz="90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rPr>
                <a:t>、</a:t>
              </a:r>
              <a:r>
                <a:rPr lang="en-US" altLang="zh-CN" sz="90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rPr>
                <a:t>Spark</a:t>
              </a:r>
              <a:endParaRPr lang="zh-CN" altLang="en-US" sz="90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endParaRPr>
            </a:p>
          </p:txBody>
        </p:sp>
        <p:sp>
          <p:nvSpPr>
            <p:cNvPr id="149" name="文本框 15"/>
            <p:cNvSpPr txBox="1">
              <a:spLocks noChangeArrowheads="1"/>
            </p:cNvSpPr>
            <p:nvPr/>
          </p:nvSpPr>
          <p:spPr bwMode="auto">
            <a:xfrm>
              <a:off x="5519282" y="1514673"/>
              <a:ext cx="1379212" cy="471620"/>
            </a:xfrm>
            <a:prstGeom prst="rect">
              <a:avLst/>
            </a:prstGeom>
            <a:noFill/>
            <a:ln w="9525">
              <a:solidFill>
                <a:srgbClr val="0E8FE9"/>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6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rPr>
                <a:t>大型数据</a:t>
              </a:r>
              <a:endParaRPr lang="en-US" altLang="zh-CN" sz="126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endParaRPr>
            </a:p>
            <a:p>
              <a:pPr algn="ctr" eaLnBrk="1" hangingPunct="1"/>
              <a:r>
                <a:rPr lang="en-US" altLang="zh-CN" sz="90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rPr>
                <a:t>Hadoop</a:t>
              </a:r>
              <a:r>
                <a:rPr lang="zh-CN" altLang="en-US" sz="90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rPr>
                <a:t>、</a:t>
              </a:r>
              <a:r>
                <a:rPr lang="en-US" altLang="zh-CN" sz="90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rPr>
                <a:t>hive</a:t>
              </a:r>
              <a:endParaRPr lang="zh-CN" altLang="en-US" sz="90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endParaRPr>
            </a:p>
          </p:txBody>
        </p:sp>
        <p:sp>
          <p:nvSpPr>
            <p:cNvPr id="150" name="文本框 16"/>
            <p:cNvSpPr txBox="1">
              <a:spLocks noChangeArrowheads="1"/>
            </p:cNvSpPr>
            <p:nvPr/>
          </p:nvSpPr>
          <p:spPr bwMode="auto">
            <a:xfrm>
              <a:off x="7021122" y="1514673"/>
              <a:ext cx="1475407" cy="471620"/>
            </a:xfrm>
            <a:prstGeom prst="rect">
              <a:avLst/>
            </a:prstGeom>
            <a:noFill/>
            <a:ln w="9525">
              <a:solidFill>
                <a:srgbClr val="0E8FE9"/>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6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rPr>
                <a:t>应用数据</a:t>
              </a:r>
              <a:endParaRPr lang="en-US" altLang="zh-CN" sz="126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endParaRPr>
            </a:p>
            <a:p>
              <a:pPr algn="ctr" eaLnBrk="1" hangingPunct="1"/>
              <a:r>
                <a:rPr lang="zh-CN" altLang="en-US" sz="90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rPr>
                <a:t>电商平台 微信 </a:t>
              </a:r>
              <a:r>
                <a:rPr lang="en-US" altLang="zh-CN" sz="90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rPr>
                <a:t>sina</a:t>
              </a:r>
              <a:endParaRPr lang="zh-CN" altLang="en-US" sz="90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endParaRPr>
            </a:p>
          </p:txBody>
        </p:sp>
      </p:grpSp>
      <p:sp>
        <p:nvSpPr>
          <p:cNvPr id="151" name="下箭头 5"/>
          <p:cNvSpPr>
            <a:spLocks noChangeArrowheads="1"/>
          </p:cNvSpPr>
          <p:nvPr/>
        </p:nvSpPr>
        <p:spPr bwMode="auto">
          <a:xfrm>
            <a:off x="4241960" y="2888932"/>
            <a:ext cx="260032" cy="337185"/>
          </a:xfrm>
          <a:prstGeom prst="downArrow">
            <a:avLst>
              <a:gd name="adj1" fmla="val 50000"/>
              <a:gd name="adj2" fmla="val 49737"/>
            </a:avLst>
          </a:prstGeom>
          <a:solidFill>
            <a:srgbClr val="0D0D0D">
              <a:alpha val="7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2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endParaRPr>
          </a:p>
        </p:txBody>
      </p:sp>
      <p:sp>
        <p:nvSpPr>
          <p:cNvPr id="152" name="下箭头 21"/>
          <p:cNvSpPr>
            <a:spLocks noChangeArrowheads="1"/>
          </p:cNvSpPr>
          <p:nvPr/>
        </p:nvSpPr>
        <p:spPr bwMode="auto">
          <a:xfrm>
            <a:off x="4241960" y="3810476"/>
            <a:ext cx="258603" cy="324326"/>
          </a:xfrm>
          <a:prstGeom prst="downArrow">
            <a:avLst>
              <a:gd name="adj1" fmla="val 50000"/>
              <a:gd name="adj2" fmla="val 50177"/>
            </a:avLst>
          </a:prstGeom>
          <a:solidFill>
            <a:srgbClr val="0D0D0D">
              <a:alpha val="7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20">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endParaRPr>
          </a:p>
        </p:txBody>
      </p:sp>
      <p:pic>
        <p:nvPicPr>
          <p:cNvPr id="153" name="Picture 15" descr="http://www.bigdataunion.org/upfile/20140314/20140314132708_889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1820" y="4199096"/>
            <a:ext cx="2506027" cy="141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圆角矩形 153"/>
          <p:cNvSpPr>
            <a:spLocks noChangeArrowheads="1"/>
          </p:cNvSpPr>
          <p:nvPr/>
        </p:nvSpPr>
        <p:spPr bwMode="auto">
          <a:xfrm>
            <a:off x="3534728" y="3356134"/>
            <a:ext cx="1677352" cy="324326"/>
          </a:xfrm>
          <a:prstGeom prst="roundRect">
            <a:avLst>
              <a:gd name="adj" fmla="val 16667"/>
            </a:avLst>
          </a:prstGeom>
          <a:solidFill>
            <a:srgbClr val="0E8FE9"/>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40">
                <a:solidFill>
                  <a:schemeClr val="bg1"/>
                </a:solidFill>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rPr>
              <a:t>大数据魔镜</a:t>
            </a:r>
            <a:endParaRPr lang="zh-CN" altLang="en-US" sz="1440">
              <a:solidFill>
                <a:schemeClr val="bg1"/>
              </a:solidFill>
              <a:latin typeface="微软雅黑 Light" panose="020B0502040204020203" charset="-122"/>
              <a:ea typeface="微软雅黑 Light" panose="020B0502040204020203" charset="-122"/>
              <a:cs typeface="微软雅黑 Light" panose="020B0502040204020203" charset="-122"/>
              <a:sym typeface="Calibri" panose="020F0502020204030204" pitchFamily="34" charset="0"/>
            </a:endParaRPr>
          </a:p>
        </p:txBody>
      </p:sp>
      <p:pic>
        <p:nvPicPr>
          <p:cNvPr id="155" name="图片 154" descr="1"/>
          <p:cNvPicPr>
            <a:picLocks noChangeAspect="1"/>
          </p:cNvPicPr>
          <p:nvPr/>
        </p:nvPicPr>
        <p:blipFill>
          <a:blip r:embed="rId4"/>
          <a:stretch>
            <a:fillRect/>
          </a:stretch>
        </p:blipFill>
        <p:spPr>
          <a:xfrm>
            <a:off x="1712404" y="2773280"/>
            <a:ext cx="1775492" cy="677250"/>
          </a:xfrm>
          <a:prstGeom prst="rect">
            <a:avLst/>
          </a:prstGeom>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childTnLst>
                          </p:cTn>
                        </p:par>
                        <p:par>
                          <p:cTn id="8" fill="hold">
                            <p:stCondLst>
                              <p:cond delay="500"/>
                            </p:stCondLst>
                            <p:childTnLst>
                              <p:par>
                                <p:cTn id="9" presetID="10" presetClass="entr" presetSubtype="0" fill="hold" nodeType="afterEffect">
                                  <p:stCondLst>
                                    <p:cond delay="100"/>
                                  </p:stCondLst>
                                  <p:childTnLst>
                                    <p:set>
                                      <p:cBhvr>
                                        <p:cTn id="10" dur="1" fill="hold">
                                          <p:stCondLst>
                                            <p:cond delay="0"/>
                                          </p:stCondLst>
                                        </p:cTn>
                                        <p:tgtEl>
                                          <p:spTgt spid="145"/>
                                        </p:tgtEl>
                                        <p:attrNameLst>
                                          <p:attrName>style.visibility</p:attrName>
                                        </p:attrNameLst>
                                      </p:cBhvr>
                                      <p:to>
                                        <p:strVal val="visible"/>
                                      </p:to>
                                    </p:set>
                                    <p:animEffect transition="in" filter="fade">
                                      <p:cBhvr>
                                        <p:cTn id="11" dur="500"/>
                                        <p:tgtEl>
                                          <p:spTgt spid="145"/>
                                        </p:tgtEl>
                                      </p:cBhvr>
                                    </p:animEffect>
                                  </p:childTnLst>
                                </p:cTn>
                              </p:par>
                            </p:childTnLst>
                          </p:cTn>
                        </p:par>
                        <p:par>
                          <p:cTn id="12" fill="hold">
                            <p:stCondLst>
                              <p:cond delay="1100"/>
                            </p:stCondLst>
                            <p:childTnLst>
                              <p:par>
                                <p:cTn id="13" presetID="10" presetClass="entr" presetSubtype="0" fill="hold" grpId="0" nodeType="afterEffect">
                                  <p:stCondLst>
                                    <p:cond delay="0"/>
                                  </p:stCondLst>
                                  <p:childTnLst>
                                    <p:set>
                                      <p:cBhvr>
                                        <p:cTn id="14" dur="1" fill="hold">
                                          <p:stCondLst>
                                            <p:cond delay="0"/>
                                          </p:stCondLst>
                                        </p:cTn>
                                        <p:tgtEl>
                                          <p:spTgt spid="151"/>
                                        </p:tgtEl>
                                        <p:attrNameLst>
                                          <p:attrName>style.visibility</p:attrName>
                                        </p:attrNameLst>
                                      </p:cBhvr>
                                      <p:to>
                                        <p:strVal val="visible"/>
                                      </p:to>
                                    </p:set>
                                    <p:animEffect transition="in" filter="fade">
                                      <p:cBhvr>
                                        <p:cTn id="15" dur="500"/>
                                        <p:tgtEl>
                                          <p:spTgt spid="151"/>
                                        </p:tgtEl>
                                      </p:cBhvr>
                                    </p:animEffect>
                                  </p:childTnLst>
                                </p:cTn>
                              </p:par>
                            </p:childTnLst>
                          </p:cTn>
                        </p:par>
                        <p:par>
                          <p:cTn id="16" fill="hold">
                            <p:stCondLst>
                              <p:cond delay="1600"/>
                            </p:stCondLst>
                            <p:childTnLst>
                              <p:par>
                                <p:cTn id="17" presetID="10" presetClass="entr" presetSubtype="0" fill="hold" grpId="0" nodeType="afterEffect">
                                  <p:stCondLst>
                                    <p:cond delay="100"/>
                                  </p:stCondLst>
                                  <p:childTnLst>
                                    <p:set>
                                      <p:cBhvr>
                                        <p:cTn id="18" dur="1" fill="hold">
                                          <p:stCondLst>
                                            <p:cond delay="0"/>
                                          </p:stCondLst>
                                        </p:cTn>
                                        <p:tgtEl>
                                          <p:spTgt spid="154"/>
                                        </p:tgtEl>
                                        <p:attrNameLst>
                                          <p:attrName>style.visibility</p:attrName>
                                        </p:attrNameLst>
                                      </p:cBhvr>
                                      <p:to>
                                        <p:strVal val="visible"/>
                                      </p:to>
                                    </p:set>
                                    <p:animEffect transition="in" filter="fade">
                                      <p:cBhvr>
                                        <p:cTn id="19" dur="500"/>
                                        <p:tgtEl>
                                          <p:spTgt spid="154"/>
                                        </p:tgtEl>
                                      </p:cBhvr>
                                    </p:animEffect>
                                  </p:childTnLst>
                                </p:cTn>
                              </p:par>
                            </p:childTnLst>
                          </p:cTn>
                        </p:par>
                        <p:par>
                          <p:cTn id="20" fill="hold">
                            <p:stCondLst>
                              <p:cond delay="2200"/>
                            </p:stCondLst>
                            <p:childTnLst>
                              <p:par>
                                <p:cTn id="21" presetID="10" presetClass="entr" presetSubtype="0" fill="hold" grpId="0" nodeType="afterEffect">
                                  <p:stCondLst>
                                    <p:cond delay="100"/>
                                  </p:stCondLst>
                                  <p:childTnLst>
                                    <p:set>
                                      <p:cBhvr>
                                        <p:cTn id="22" dur="1" fill="hold">
                                          <p:stCondLst>
                                            <p:cond delay="0"/>
                                          </p:stCondLst>
                                        </p:cTn>
                                        <p:tgtEl>
                                          <p:spTgt spid="152"/>
                                        </p:tgtEl>
                                        <p:attrNameLst>
                                          <p:attrName>style.visibility</p:attrName>
                                        </p:attrNameLst>
                                      </p:cBhvr>
                                      <p:to>
                                        <p:strVal val="visible"/>
                                      </p:to>
                                    </p:set>
                                    <p:animEffect transition="in" filter="fade">
                                      <p:cBhvr>
                                        <p:cTn id="23" dur="500"/>
                                        <p:tgtEl>
                                          <p:spTgt spid="152"/>
                                        </p:tgtEl>
                                      </p:cBhvr>
                                    </p:animEffect>
                                  </p:childTnLst>
                                </p:cTn>
                              </p:par>
                            </p:childTnLst>
                          </p:cTn>
                        </p:par>
                        <p:par>
                          <p:cTn id="24" fill="hold">
                            <p:stCondLst>
                              <p:cond delay="2800"/>
                            </p:stCondLst>
                            <p:childTnLst>
                              <p:par>
                                <p:cTn id="25" presetID="10" presetClass="entr" presetSubtype="0" fill="hold" nodeType="afterEffect">
                                  <p:stCondLst>
                                    <p:cond delay="100"/>
                                  </p:stCondLst>
                                  <p:childTnLst>
                                    <p:set>
                                      <p:cBhvr>
                                        <p:cTn id="26" dur="1" fill="hold">
                                          <p:stCondLst>
                                            <p:cond delay="0"/>
                                          </p:stCondLst>
                                        </p:cTn>
                                        <p:tgtEl>
                                          <p:spTgt spid="153"/>
                                        </p:tgtEl>
                                        <p:attrNameLst>
                                          <p:attrName>style.visibility</p:attrName>
                                        </p:attrNameLst>
                                      </p:cBhvr>
                                      <p:to>
                                        <p:strVal val="visible"/>
                                      </p:to>
                                    </p:set>
                                    <p:animEffect transition="in" filter="fade">
                                      <p:cBhvr>
                                        <p:cTn id="27"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51" grpId="0" animBg="1"/>
      <p:bldP spid="152" grpId="0" animBg="1"/>
      <p:bldP spid="15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360"/>
            <a:ext cx="9144000" cy="18864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 y="-2439"/>
            <a:ext cx="9145786" cy="718410"/>
            <a:chOff x="-1" y="190175"/>
            <a:chExt cx="9145786" cy="525795"/>
          </a:xfrm>
        </p:grpSpPr>
        <p:sp>
          <p:nvSpPr>
            <p:cNvPr id="5" name="任意多边形 4"/>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任意多边形 5"/>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任意多边形 6"/>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9" name="Freeform 172"/>
          <p:cNvSpPr>
            <a:spLocks noEditPoints="1"/>
          </p:cNvSpPr>
          <p:nvPr/>
        </p:nvSpPr>
        <p:spPr bwMode="auto">
          <a:xfrm>
            <a:off x="114106" y="218902"/>
            <a:ext cx="328601" cy="32552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solidFill>
                <a:prstClr val="black"/>
              </a:solidFill>
            </a:endParaRPr>
          </a:p>
        </p:txBody>
      </p:sp>
      <p:sp>
        <p:nvSpPr>
          <p:cNvPr id="63" name="文本框 27"/>
          <p:cNvSpPr txBox="1"/>
          <p:nvPr/>
        </p:nvSpPr>
        <p:spPr>
          <a:xfrm>
            <a:off x="6630203" y="234392"/>
            <a:ext cx="2486578" cy="300082"/>
          </a:xfrm>
          <a:prstGeom prst="rect">
            <a:avLst/>
          </a:prstGeom>
          <a:noFill/>
        </p:spPr>
        <p:txBody>
          <a:bodyPr wrap="none" rtlCol="0">
            <a:spAutoFit/>
          </a:bodyPr>
          <a:lstStyle/>
          <a:p>
            <a:r>
              <a:rPr lang="zh-CN" altLang="en-US" sz="1350" dirty="0" smtClean="0">
                <a:solidFill>
                  <a:prstClr val="white"/>
                </a:solidFill>
              </a:rPr>
              <a:t>第八章 大数据可视化系统魔镜</a:t>
            </a:r>
            <a:endParaRPr lang="zh-CN" altLang="en-US" sz="1350" dirty="0">
              <a:solidFill>
                <a:prstClr val="white"/>
              </a:solidFill>
            </a:endParaRPr>
          </a:p>
        </p:txBody>
      </p:sp>
      <p:pic>
        <p:nvPicPr>
          <p:cNvPr id="64" name="27 Imagen"/>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30 CuadroTexto"/>
          <p:cNvSpPr txBox="1"/>
          <p:nvPr/>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70" name="31 CuadroTexto"/>
          <p:cNvSpPr txBox="1"/>
          <p:nvPr/>
        </p:nvSpPr>
        <p:spPr>
          <a:xfrm>
            <a:off x="4729199" y="6267161"/>
            <a:ext cx="370840" cy="275590"/>
          </a:xfrm>
          <a:prstGeom prst="rect">
            <a:avLst/>
          </a:prstGeom>
          <a:noFill/>
        </p:spPr>
        <p:txBody>
          <a:bodyPr wrap="none">
            <a:spAutoFit/>
          </a:bodyPr>
          <a:lstStyle/>
          <a:p>
            <a:pPr algn="l" fontAlgn="auto">
              <a:spcBef>
                <a:spcPts val="0"/>
              </a:spcBef>
              <a:spcAft>
                <a:spcPts val="0"/>
              </a:spcAft>
              <a:defRPr/>
            </a:pPr>
            <a:r>
              <a:rPr lang="en-US" altLang="zh-CN" sz="1200" b="1" dirty="0" smtClean="0">
                <a:solidFill>
                  <a:schemeClr val="bg1">
                    <a:lumMod val="50000"/>
                  </a:schemeClr>
                </a:solidFill>
                <a:sym typeface="+mn-ea"/>
              </a:rPr>
              <a:t>27</a:t>
            </a:r>
            <a:endParaRPr lang="es-ES" altLang="zh-CN" sz="1200" b="1" dirty="0">
              <a:solidFill>
                <a:schemeClr val="bg1">
                  <a:lumMod val="50000"/>
                </a:schemeClr>
              </a:solidFill>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灯片编号占位符 5"/>
          <p:cNvSpPr txBox="1"/>
          <p:nvPr/>
        </p:nvSpPr>
        <p:spPr>
          <a:xfrm>
            <a:off x="2402285" y="6222797"/>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730C6D-5BB4-4F63-9D16-9EBF769D35DB}" type="slidenum">
              <a:rPr lang="zh-CN" altLang="en-US" smtClean="0"/>
            </a:fld>
            <a:endParaRPr lang="zh-CN" altLang="en-US" dirty="0"/>
          </a:p>
        </p:txBody>
      </p:sp>
      <p:sp>
        <p:nvSpPr>
          <p:cNvPr id="46" name="文本框 6"/>
          <p:cNvSpPr txBox="1"/>
          <p:nvPr/>
        </p:nvSpPr>
        <p:spPr>
          <a:xfrm>
            <a:off x="452232" y="173917"/>
            <a:ext cx="2579552" cy="415498"/>
          </a:xfrm>
          <a:prstGeom prst="rect">
            <a:avLst/>
          </a:prstGeom>
          <a:noFill/>
        </p:spPr>
        <p:txBody>
          <a:bodyPr wrap="none" rtlCol="0">
            <a:spAutoFit/>
          </a:bodyPr>
          <a:lstStyle/>
          <a:p>
            <a:r>
              <a:rPr lang="en-US" altLang="zh-CN" sz="2100" b="1" spc="225" dirty="0">
                <a:solidFill>
                  <a:prstClr val="white"/>
                </a:solidFill>
              </a:rPr>
              <a:t>8</a:t>
            </a:r>
            <a:r>
              <a:rPr lang="en-US" altLang="zh-CN" sz="2100" b="1" spc="225" dirty="0" smtClean="0">
                <a:solidFill>
                  <a:prstClr val="white"/>
                </a:solidFill>
              </a:rPr>
              <a:t>.3 </a:t>
            </a:r>
            <a:r>
              <a:rPr lang="zh-CN" altLang="en-US" sz="2100" b="1" spc="225" dirty="0" smtClean="0">
                <a:solidFill>
                  <a:prstClr val="white"/>
                </a:solidFill>
              </a:rPr>
              <a:t>魔镜产品功能</a:t>
            </a:r>
            <a:endParaRPr lang="zh-CN" altLang="en-US" sz="2100" b="1" spc="225" dirty="0">
              <a:solidFill>
                <a:prstClr val="white"/>
              </a:solidFill>
            </a:endParaRPr>
          </a:p>
        </p:txBody>
      </p:sp>
      <p:sp>
        <p:nvSpPr>
          <p:cNvPr id="143" name="矩形 142"/>
          <p:cNvSpPr/>
          <p:nvPr/>
        </p:nvSpPr>
        <p:spPr>
          <a:xfrm>
            <a:off x="452232" y="889323"/>
            <a:ext cx="1337226" cy="338554"/>
          </a:xfrm>
          <a:prstGeom prst="rect">
            <a:avLst/>
          </a:prstGeom>
        </p:spPr>
        <p:txBody>
          <a:bodyPr wrap="none">
            <a:spAutoFit/>
          </a:bodyPr>
          <a:lstStyle/>
          <a:p>
            <a:r>
              <a:rPr lang="en-US" altLang="zh-CN" sz="1600" b="1" dirty="0" smtClean="0">
                <a:solidFill>
                  <a:srgbClr val="3D89BC"/>
                </a:solidFill>
              </a:rPr>
              <a:t>2</a:t>
            </a:r>
            <a:r>
              <a:rPr lang="zh-CN" altLang="zh-CN" sz="1600" b="1" dirty="0" smtClean="0">
                <a:solidFill>
                  <a:srgbClr val="3D89BC"/>
                </a:solidFill>
              </a:rPr>
              <a:t>．</a:t>
            </a:r>
            <a:r>
              <a:rPr lang="zh-CN" altLang="en-US" sz="1600" b="1" dirty="0" smtClean="0">
                <a:solidFill>
                  <a:srgbClr val="3D89BC"/>
                </a:solidFill>
              </a:rPr>
              <a:t>业务建模</a:t>
            </a:r>
            <a:endParaRPr lang="zh-CN" altLang="zh-CN" sz="1600" b="1" dirty="0" smtClean="0">
              <a:solidFill>
                <a:srgbClr val="3D89BC"/>
              </a:solidFill>
            </a:endParaRPr>
          </a:p>
        </p:txBody>
      </p:sp>
      <p:sp>
        <p:nvSpPr>
          <p:cNvPr id="31" name="Rectangle 8"/>
          <p:cNvSpPr>
            <a:spLocks noGrp="1" noChangeArrowheads="1"/>
          </p:cNvSpPr>
          <p:nvPr/>
        </p:nvSpPr>
        <p:spPr bwMode="auto">
          <a:xfrm>
            <a:off x="797668" y="4946088"/>
            <a:ext cx="8132323" cy="1095689"/>
          </a:xfrm>
          <a:prstGeom prst="rect">
            <a:avLst/>
          </a:prstGeom>
          <a:noFill/>
          <a:ln>
            <a:noFill/>
          </a:ln>
          <a:effectLst/>
        </p:spPr>
        <p:txBody>
          <a:bodyPr anchor="ctr"/>
          <a:lstStyle>
            <a:lvl1pPr marL="914400" indent="-914400">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defRPr/>
            </a:pPr>
            <a:r>
              <a:rPr lang="zh-CN" altLang="zh-CN" sz="1600" dirty="0">
                <a:latin typeface="+mn-ea"/>
                <a:ea typeface="+mn-ea"/>
              </a:rPr>
              <a:t>魔镜系统可以把各式各样的数据，通过一个统一的业务视图整理和呈现给用户</a:t>
            </a:r>
            <a:r>
              <a:rPr lang="zh-CN" altLang="zh-CN" sz="1600" dirty="0" smtClean="0">
                <a:latin typeface="+mn-ea"/>
                <a:ea typeface="+mn-ea"/>
              </a:rPr>
              <a:t>，</a:t>
            </a:r>
            <a:endParaRPr lang="en-US" altLang="zh-CN" sz="1600" dirty="0" smtClean="0">
              <a:latin typeface="+mn-ea"/>
              <a:ea typeface="+mn-ea"/>
            </a:endParaRPr>
          </a:p>
          <a:p>
            <a:pPr algn="ctr">
              <a:spcBef>
                <a:spcPct val="0"/>
              </a:spcBef>
              <a:buFontTx/>
              <a:buNone/>
              <a:defRPr/>
            </a:pPr>
            <a:r>
              <a:rPr lang="zh-CN" altLang="zh-CN" sz="1600" dirty="0" smtClean="0">
                <a:latin typeface="+mn-ea"/>
                <a:ea typeface="+mn-ea"/>
              </a:rPr>
              <a:t>用户</a:t>
            </a:r>
            <a:r>
              <a:rPr lang="zh-CN" altLang="zh-CN" sz="1600" dirty="0">
                <a:latin typeface="+mn-ea"/>
                <a:ea typeface="+mn-ea"/>
              </a:rPr>
              <a:t>不需要知道数据之间复杂的关系，只需要识别出数据的含义即可。</a:t>
            </a:r>
            <a:r>
              <a:rPr lang="zh-CN" altLang="zh-CN" sz="1600" dirty="0" smtClean="0">
                <a:latin typeface="+mn-ea"/>
                <a:ea typeface="+mn-ea"/>
              </a:rPr>
              <a:t>配合魔镜的</a:t>
            </a:r>
            <a:endParaRPr lang="en-US" altLang="zh-CN" sz="1600" dirty="0" smtClean="0">
              <a:latin typeface="+mn-ea"/>
              <a:ea typeface="+mn-ea"/>
            </a:endParaRPr>
          </a:p>
          <a:p>
            <a:pPr algn="ctr">
              <a:spcBef>
                <a:spcPct val="0"/>
              </a:spcBef>
              <a:buFontTx/>
              <a:buNone/>
              <a:defRPr/>
            </a:pPr>
            <a:r>
              <a:rPr lang="zh-CN" altLang="zh-CN" sz="1600" dirty="0" smtClean="0">
                <a:latin typeface="+mn-ea"/>
                <a:ea typeface="+mn-ea"/>
              </a:rPr>
              <a:t>路径</a:t>
            </a:r>
            <a:r>
              <a:rPr lang="zh-CN" altLang="zh-CN" sz="1600" dirty="0">
                <a:latin typeface="+mn-ea"/>
                <a:ea typeface="+mn-ea"/>
              </a:rPr>
              <a:t>查找与优化引擎，可以自动生成快速高效的查询语句，完成数据的计算</a:t>
            </a:r>
            <a:endParaRPr kumimoji="0" lang="zh-CN" altLang="en-US" sz="1600" dirty="0">
              <a:solidFill>
                <a:schemeClr val="tx1">
                  <a:lumMod val="75000"/>
                  <a:lumOff val="25000"/>
                </a:schemeClr>
              </a:solidFill>
              <a:latin typeface="+mn-ea"/>
              <a:ea typeface="+mn-ea"/>
              <a:cs typeface="微软雅黑 Light" panose="020B0502040204020203" charset="-122"/>
              <a:sym typeface="Calibri" panose="020F0502020204030204" pitchFamily="34" charset="0"/>
            </a:endParaRPr>
          </a:p>
        </p:txBody>
      </p:sp>
      <p:pic>
        <p:nvPicPr>
          <p:cNvPr id="33" name="图片 32"/>
          <p:cNvPicPr/>
          <p:nvPr/>
        </p:nvPicPr>
        <p:blipFill>
          <a:blip r:embed="rId3"/>
          <a:stretch>
            <a:fillRect/>
          </a:stretch>
        </p:blipFill>
        <p:spPr>
          <a:xfrm>
            <a:off x="913574" y="1389703"/>
            <a:ext cx="7631249" cy="3394559"/>
          </a:xfrm>
          <a:prstGeom prst="rect">
            <a:avLst/>
          </a:prstGeom>
        </p:spPr>
      </p:pic>
      <p:sp>
        <p:nvSpPr>
          <p:cNvPr id="2" name="矩形 1"/>
          <p:cNvSpPr/>
          <p:nvPr/>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3012</Words>
  <Application>WPS 演示</Application>
  <PresentationFormat>全屏显示(4:3)</PresentationFormat>
  <Paragraphs>449</Paragraphs>
  <Slides>24</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Arial</vt:lpstr>
      <vt:lpstr>宋体</vt:lpstr>
      <vt:lpstr>Wingdings</vt:lpstr>
      <vt:lpstr>微软雅黑</vt:lpstr>
      <vt:lpstr>微软雅黑 Light</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cstor</dc:creator>
  <cp:lastModifiedBy>Administrator</cp:lastModifiedBy>
  <cp:revision>367</cp:revision>
  <dcterms:created xsi:type="dcterms:W3CDTF">2015-11-23T03:31:00Z</dcterms:created>
  <dcterms:modified xsi:type="dcterms:W3CDTF">2018-07-10T07:44:09Z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